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7" r:id="rId2"/>
    <p:sldId id="257" r:id="rId3"/>
    <p:sldId id="261" r:id="rId4"/>
    <p:sldId id="263" r:id="rId5"/>
    <p:sldId id="262" r:id="rId6"/>
    <p:sldId id="265" r:id="rId7"/>
    <p:sldId id="273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FF"/>
    <a:srgbClr val="FF66FF"/>
    <a:srgbClr val="800000"/>
    <a:srgbClr val="FFFF00"/>
    <a:srgbClr val="FFFFCC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970" autoAdjust="0"/>
  </p:normalViewPr>
  <p:slideViewPr>
    <p:cSldViewPr>
      <p:cViewPr varScale="1">
        <p:scale>
          <a:sx n="70" d="100"/>
          <a:sy n="70" d="100"/>
        </p:scale>
        <p:origin x="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703DDD4-8A96-4503-96BE-581433EA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8CCC52-3320-4C68-82C6-DDBC994E0A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1BCFB1B-D85A-4D02-BCD6-8137CA6C721C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E42A696-6C4F-4CD3-BEA2-0DCA9C149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D55B2D4-7A40-4786-9FA3-1F16FA3EC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1D9ED1-B71D-4F24-882D-E97C2BC526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6943A2-37E6-4B0E-9869-BBC0CA2C7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0902E6-7486-4D14-A0F2-355170E62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2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56321">
            <a:extLst>
              <a:ext uri="{FF2B5EF4-FFF2-40B4-BE49-F238E27FC236}">
                <a16:creationId xmlns:a16="http://schemas.microsoft.com/office/drawing/2014/main" xmlns="" id="{677E9C1E-DA57-4F16-A948-349E6A4990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文本占位符 56322">
            <a:extLst>
              <a:ext uri="{FF2B5EF4-FFF2-40B4-BE49-F238E27FC236}">
                <a16:creationId xmlns:a16="http://schemas.microsoft.com/office/drawing/2014/main" xmlns="" id="{8DAACB1C-29E5-456C-98AD-68DC94344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灯片编号占位符 1">
            <a:extLst>
              <a:ext uri="{FF2B5EF4-FFF2-40B4-BE49-F238E27FC236}">
                <a16:creationId xmlns:a16="http://schemas.microsoft.com/office/drawing/2014/main" xmlns="" id="{DF697218-62C1-4A70-97AB-30F3055FB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9450D3-AD1D-4DFE-AC8A-765118BBD4AE}" type="slidenum">
              <a:rPr lang="en-US" altLang="zh-CN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3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516585-9012-4E5A-8856-278AB274F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2258D56-A05D-4D80-B8D7-D4DBA49A6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8E76481-1917-471D-9855-8485A3CA0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A1789-63CE-4394-A536-BA3B5B60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1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745F5F-DD7E-4CD9-9F31-95569E54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DA7B82E-B67B-4645-BB03-BB59CFC99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35CBED3-FD8C-42E2-B74F-6B0A59CF1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C706-739E-491D-983B-F61513362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1DC07E-1AE4-4121-972A-C8A7C1358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923DC7-3636-4E88-B2EB-C9C30E45D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73B296-9317-49B8-8D83-6CA5BD64E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EE597-5B54-4A34-BD85-3E8E06543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75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DC91AB3-2650-4473-B5F3-3F7634D8C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B7A316A-B880-46F4-B6E6-1B256F786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E6294CF-5AE3-420C-86A3-E2942CB46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C8AAA-6ACE-4EA7-B44F-D4E9463D3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5D267C7-D078-4D6E-A50C-8A3EFA8FB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EAFE34F-C5FD-4696-BA92-D676B3ECE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FCB5C86-521C-44BF-8379-BE10BD248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A1E13-9576-4E14-8518-475EEE919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9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9C60299-5492-44EC-BCB8-6BF7B159F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CFB5BA7-285A-4B9C-B4F1-C46C28D802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21FF6C8-1F1C-4FEE-B216-869485C18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1ABCC-F68C-4A67-9A5F-90CEA7608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1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B81267-FF77-47EC-9CD3-BE88E40DE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816C91-2A87-460F-9E31-F7D27270E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307013-ADA1-4050-870D-F63454705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D49D1-CC48-4A07-BF14-45894EC87F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1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15F752E-2D61-482F-8F88-A0AD2381A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0A8719-381F-4039-88F5-64E41AF99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74B046-2C77-469E-A1D0-7EDE22496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BF46F-4259-409F-BBC3-2A6FB30F3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52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8FD8D0-8C4A-4B1F-BDFF-06961EF135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242033-DE5D-46B3-A0AD-362C05C42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7446B5-F42D-4B67-8749-4D0E65B36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B8B45-75A8-47F8-9BD9-59A0FBCCB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46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392B91E-29A8-45D1-A209-A639B8002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106FDB8-89B6-4951-B0F2-E6AFAE0F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E05141F-6EB6-4B74-B203-DCA81B9C5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97BCF-AC0F-49B5-BF15-6D375449A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0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DF7B277-7DB5-4523-A1C2-A2EF7B490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F4F66A1-D347-41C0-B897-DA6DA5420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D973FBB-8493-4110-B04A-8A44FB200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38943-3331-41D9-BA2B-4CAF24F83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38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BFC91F7-E250-4B47-97A6-B9F9E57CC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5B0891E-510E-4BD4-B82E-4C1A42FC4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D1460F4-208D-4897-A7C3-99FCA040ED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F5C68-3E7B-4E18-924E-DD7DB9D8D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FA77E6-1ED4-448D-AFCD-7AAF2A007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4E042A-7FEC-4FE8-8CB8-40C862881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BA969EC-C0DB-4AF6-91A7-D9E3DB5A4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B9D9C-57E3-4382-9AD5-6AAD1CBB3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6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1E6F60-8316-4469-B713-0774119CD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39D89F-8F94-49BE-8D13-C23FDB382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51FB0D-A268-4D49-B3A3-8F1A7C244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8F20A-C4F3-4DF1-AFC9-1197F477F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59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FEC7F7E9-050A-429E-B118-72146C2D6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654C678E-8012-4716-937F-75257C52E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2AFD3E2-2E27-48B1-94AD-BD22019CC7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9EDA685-92C3-4F8A-96A6-EE590F6AA7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FA745A9-C26F-4301-8585-31C81AE823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3589ACF-4C9B-4A2D-82F3-2A947D6583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图片 41996" descr="14">
            <a:extLst>
              <a:ext uri="{FF2B5EF4-FFF2-40B4-BE49-F238E27FC236}">
                <a16:creationId xmlns:a16="http://schemas.microsoft.com/office/drawing/2014/main" xmlns="" id="{29191FE9-F990-4FB0-BE93-2909B143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0"/>
            <a:ext cx="9144001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41997" descr="1">
            <a:extLst>
              <a:ext uri="{FF2B5EF4-FFF2-40B4-BE49-F238E27FC236}">
                <a16:creationId xmlns:a16="http://schemas.microsoft.com/office/drawing/2014/main" xmlns="" id="{BFD4D427-1584-426C-B3D7-CCDF50D0A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0269"/>
            <a:ext cx="9144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3499" y="3020080"/>
            <a:ext cx="647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u="sng" dirty="0" err="1" smtClean="0">
                <a:solidFill>
                  <a:srgbClr val="FF0000"/>
                </a:solidFill>
                <a:latin typeface="Amazone" panose="03020702060507090A04" pitchFamily="66" charset="-93"/>
              </a:rPr>
              <a:t>Toán</a:t>
            </a:r>
            <a:endParaRPr lang="en-US" sz="5000" u="sng" dirty="0" smtClean="0">
              <a:solidFill>
                <a:srgbClr val="FF0000"/>
              </a:solidFill>
              <a:latin typeface="Amazone" panose="03020702060507090A04" pitchFamily="66" charset="-93"/>
            </a:endParaRPr>
          </a:p>
          <a:p>
            <a:pPr algn="ctr"/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Viết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các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số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đo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khối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lượng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</a:p>
          <a:p>
            <a:pPr algn="ctr"/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dưới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dạng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số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thập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r>
              <a:rPr lang="en-US" sz="5000" dirty="0" err="1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phân</a:t>
            </a:r>
            <a:r>
              <a:rPr lang="en-US" sz="5000" dirty="0" smtClean="0">
                <a:solidFill>
                  <a:srgbClr val="0066FF"/>
                </a:solidFill>
                <a:latin typeface="BrushScript" panose="02020500000000000000" pitchFamily="18" charset="-93"/>
                <a:ea typeface="BrushScript" panose="02020500000000000000" pitchFamily="18" charset="-93"/>
                <a:cs typeface="BrushScript" panose="02020500000000000000" pitchFamily="18" charset="-93"/>
              </a:rPr>
              <a:t> </a:t>
            </a:r>
            <a:endParaRPr lang="vi-VN" sz="5000" dirty="0">
              <a:solidFill>
                <a:srgbClr val="0066FF"/>
              </a:solidFill>
              <a:latin typeface="BrushScript" panose="02020500000000000000" pitchFamily="18" charset="-93"/>
              <a:ea typeface="BrushScript" panose="02020500000000000000" pitchFamily="18" charset="-93"/>
              <a:cs typeface="BrushScript" panose="02020500000000000000" pitchFamily="18" charset="-93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>
            <a:extLst>
              <a:ext uri="{FF2B5EF4-FFF2-40B4-BE49-F238E27FC236}">
                <a16:creationId xmlns:a16="http://schemas.microsoft.com/office/drawing/2014/main" xmlns="" id="{A552EFBE-FE5A-4815-8AE9-42A85DCEF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189038"/>
            <a:ext cx="990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tấn</a:t>
            </a:r>
          </a:p>
        </p:txBody>
      </p:sp>
      <p:graphicFrame>
        <p:nvGraphicFramePr>
          <p:cNvPr id="3412" name="Group 340">
            <a:extLst>
              <a:ext uri="{FF2B5EF4-FFF2-40B4-BE49-F238E27FC236}">
                <a16:creationId xmlns:a16="http://schemas.microsoft.com/office/drawing/2014/main" xmlns="" id="{ADBC7651-D5D6-4B9D-8317-4FC4E2092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63279"/>
              </p:ext>
            </p:extLst>
          </p:nvPr>
        </p:nvGraphicFramePr>
        <p:xfrm>
          <a:off x="457200" y="685800"/>
          <a:ext cx="8382000" cy="103663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31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Lớn hơn ki-lô-gam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Ki-lô-gam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Bé hơn ki-lô-gam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49" name="Rectangle 277">
            <a:extLst>
              <a:ext uri="{FF2B5EF4-FFF2-40B4-BE49-F238E27FC236}">
                <a16:creationId xmlns:a16="http://schemas.microsoft.com/office/drawing/2014/main" xmlns="" id="{0D2073BD-2363-43E8-948E-A13D5E69D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11842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tạ</a:t>
            </a:r>
          </a:p>
        </p:txBody>
      </p:sp>
      <p:sp>
        <p:nvSpPr>
          <p:cNvPr id="3350" name="Rectangle 278">
            <a:extLst>
              <a:ext uri="{FF2B5EF4-FFF2-40B4-BE49-F238E27FC236}">
                <a16:creationId xmlns:a16="http://schemas.microsoft.com/office/drawing/2014/main" xmlns="" id="{50151CA3-FEAA-4F02-A887-B74A095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235075"/>
            <a:ext cx="561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351" name="Rectangle 279">
            <a:extLst>
              <a:ext uri="{FF2B5EF4-FFF2-40B4-BE49-F238E27FC236}">
                <a16:creationId xmlns:a16="http://schemas.microsoft.com/office/drawing/2014/main" xmlns="" id="{62C0E6EF-6CE9-49EA-A353-FF902191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1216025"/>
            <a:ext cx="958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dag</a:t>
            </a:r>
          </a:p>
        </p:txBody>
      </p:sp>
      <p:sp>
        <p:nvSpPr>
          <p:cNvPr id="3352" name="Rectangle 280">
            <a:extLst>
              <a:ext uri="{FF2B5EF4-FFF2-40B4-BE49-F238E27FC236}">
                <a16:creationId xmlns:a16="http://schemas.microsoft.com/office/drawing/2014/main" xmlns="" id="{DDBC6A9C-4B35-4740-A6B6-47E0EB1C6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209675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yến</a:t>
            </a:r>
          </a:p>
        </p:txBody>
      </p:sp>
      <p:sp>
        <p:nvSpPr>
          <p:cNvPr id="3353" name="Rectangle 281">
            <a:extLst>
              <a:ext uri="{FF2B5EF4-FFF2-40B4-BE49-F238E27FC236}">
                <a16:creationId xmlns:a16="http://schemas.microsoft.com/office/drawing/2014/main" xmlns="" id="{ED13183C-3D1D-407E-9DB0-71DF55EF8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1222375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3354" name="Rectangle 282">
            <a:extLst>
              <a:ext uri="{FF2B5EF4-FFF2-40B4-BE49-F238E27FC236}">
                <a16:creationId xmlns:a16="http://schemas.microsoft.com/office/drawing/2014/main" xmlns="" id="{516642AA-31E3-45AA-AA8F-F136197EE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1185863"/>
            <a:ext cx="695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kg</a:t>
            </a:r>
          </a:p>
        </p:txBody>
      </p:sp>
      <p:sp>
        <p:nvSpPr>
          <p:cNvPr id="3357" name="Rectangle 285">
            <a:extLst>
              <a:ext uri="{FF2B5EF4-FFF2-40B4-BE49-F238E27FC236}">
                <a16:creationId xmlns:a16="http://schemas.microsoft.com/office/drawing/2014/main" xmlns="" id="{69616C0A-A83F-432E-B533-E3A1B9C7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933575"/>
            <a:ext cx="2505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1tấn =       tạ ;</a:t>
            </a:r>
          </a:p>
        </p:txBody>
      </p:sp>
      <p:sp>
        <p:nvSpPr>
          <p:cNvPr id="1061" name="Rectangle 286">
            <a:extLst>
              <a:ext uri="{FF2B5EF4-FFF2-40B4-BE49-F238E27FC236}">
                <a16:creationId xmlns:a16="http://schemas.microsoft.com/office/drawing/2014/main" xmlns="" id="{56EB47BB-C68F-4FE5-A73F-2AB212246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866900"/>
            <a:ext cx="297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062" name="Rectangle 287">
            <a:extLst>
              <a:ext uri="{FF2B5EF4-FFF2-40B4-BE49-F238E27FC236}">
                <a16:creationId xmlns:a16="http://schemas.microsoft.com/office/drawing/2014/main" xmlns="" id="{E205E7B3-C000-4D7A-88F7-AA8F325F1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99038"/>
            <a:ext cx="685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063" name="Rectangle 288">
            <a:extLst>
              <a:ext uri="{FF2B5EF4-FFF2-40B4-BE49-F238E27FC236}">
                <a16:creationId xmlns:a16="http://schemas.microsoft.com/office/drawing/2014/main" xmlns="" id="{47AAE3D3-5DAF-4400-81C2-DE630A79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4323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3361" name="Rectangle 289">
            <a:extLst>
              <a:ext uri="{FF2B5EF4-FFF2-40B4-BE49-F238E27FC236}">
                <a16:creationId xmlns:a16="http://schemas.microsoft.com/office/drawing/2014/main" xmlns="" id="{A5CBD35C-0188-40D5-8AAA-D7AAC52D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1933575"/>
            <a:ext cx="426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    1tạ  =      tấn  </a:t>
            </a:r>
          </a:p>
        </p:txBody>
      </p:sp>
      <p:sp>
        <p:nvSpPr>
          <p:cNvPr id="3366" name="Rectangle 294">
            <a:extLst>
              <a:ext uri="{FF2B5EF4-FFF2-40B4-BE49-F238E27FC236}">
                <a16:creationId xmlns:a16="http://schemas.microsoft.com/office/drawing/2014/main" xmlns="" id="{69D31046-2E1E-4818-BBA5-F2183D56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9081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0,1</a:t>
            </a:r>
          </a:p>
        </p:txBody>
      </p:sp>
      <p:sp>
        <p:nvSpPr>
          <p:cNvPr id="3367" name="Rectangle 295">
            <a:extLst>
              <a:ext uri="{FF2B5EF4-FFF2-40B4-BE49-F238E27FC236}">
                <a16:creationId xmlns:a16="http://schemas.microsoft.com/office/drawing/2014/main" xmlns="" id="{586BA4F9-2264-4AF1-A68F-7B7DD854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773363"/>
            <a:ext cx="5105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  1kg  =         tấn  </a:t>
            </a:r>
          </a:p>
        </p:txBody>
      </p:sp>
      <p:sp>
        <p:nvSpPr>
          <p:cNvPr id="1067" name="Rectangle 297">
            <a:extLst>
              <a:ext uri="{FF2B5EF4-FFF2-40B4-BE49-F238E27FC236}">
                <a16:creationId xmlns:a16="http://schemas.microsoft.com/office/drawing/2014/main" xmlns="" id="{20B1C26C-77D1-49D5-9140-342E32D9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96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368" name="Object 296">
            <a:extLst>
              <a:ext uri="{FF2B5EF4-FFF2-40B4-BE49-F238E27FC236}">
                <a16:creationId xmlns:a16="http://schemas.microsoft.com/office/drawing/2014/main" xmlns="" id="{8402A25D-F258-4785-91D3-D757FBE88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33997"/>
              </p:ext>
            </p:extLst>
          </p:nvPr>
        </p:nvGraphicFramePr>
        <p:xfrm>
          <a:off x="1295400" y="2549525"/>
          <a:ext cx="815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3" imgW="333490" imgH="371646" progId="Equation.3">
                  <p:embed/>
                </p:oleObj>
              </mc:Choice>
              <mc:Fallback>
                <p:oleObj name="Equation" r:id="rId3" imgW="333490" imgH="371646" progId="Equation.3">
                  <p:embed/>
                  <p:pic>
                    <p:nvPicPr>
                      <p:cNvPr id="0" name="Object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49525"/>
                        <a:ext cx="8159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0" name="Rectangle 298">
            <a:extLst>
              <a:ext uri="{FF2B5EF4-FFF2-40B4-BE49-F238E27FC236}">
                <a16:creationId xmlns:a16="http://schemas.microsoft.com/office/drawing/2014/main" xmlns="" id="{30A14302-F037-48AD-B204-FBAF0A72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19335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3371" name="Rectangle 299">
            <a:extLst>
              <a:ext uri="{FF2B5EF4-FFF2-40B4-BE49-F238E27FC236}">
                <a16:creationId xmlns:a16="http://schemas.microsoft.com/office/drawing/2014/main" xmlns="" id="{1E349C64-DBFB-4071-B733-E5FD6A30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264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0,001</a:t>
            </a:r>
          </a:p>
        </p:txBody>
      </p:sp>
      <p:sp>
        <p:nvSpPr>
          <p:cNvPr id="3372" name="Rectangle 300">
            <a:extLst>
              <a:ext uri="{FF2B5EF4-FFF2-40B4-BE49-F238E27FC236}">
                <a16:creationId xmlns:a16="http://schemas.microsoft.com/office/drawing/2014/main" xmlns="" id="{AA61C1DA-DC44-46EE-AEFB-D9ACBB63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2813050"/>
            <a:ext cx="990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</a:rPr>
              <a:t>0,01</a:t>
            </a:r>
          </a:p>
        </p:txBody>
      </p:sp>
      <p:graphicFrame>
        <p:nvGraphicFramePr>
          <p:cNvPr id="3373" name="Object 301">
            <a:extLst>
              <a:ext uri="{FF2B5EF4-FFF2-40B4-BE49-F238E27FC236}">
                <a16:creationId xmlns:a16="http://schemas.microsoft.com/office/drawing/2014/main" xmlns="" id="{3C1DE430-5F71-404E-8DC6-AEBE2D8F07D9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47293127"/>
              </p:ext>
            </p:extLst>
          </p:nvPr>
        </p:nvGraphicFramePr>
        <p:xfrm>
          <a:off x="6205538" y="1682750"/>
          <a:ext cx="48101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5" imgW="181061" imgH="371646" progId="Equation.3">
                  <p:embed/>
                </p:oleObj>
              </mc:Choice>
              <mc:Fallback>
                <p:oleObj name="Equation" r:id="rId5" imgW="181061" imgH="371646" progId="Equation.3">
                  <p:embed/>
                  <p:pic>
                    <p:nvPicPr>
                      <p:cNvPr id="0" name="Object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1682750"/>
                        <a:ext cx="48101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" name="Object 327">
            <a:extLst>
              <a:ext uri="{FF2B5EF4-FFF2-40B4-BE49-F238E27FC236}">
                <a16:creationId xmlns:a16="http://schemas.microsoft.com/office/drawing/2014/main" xmlns="" id="{9D804189-13B3-423B-81F2-85A23342AEC2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06284173"/>
              </p:ext>
            </p:extLst>
          </p:nvPr>
        </p:nvGraphicFramePr>
        <p:xfrm>
          <a:off x="4321175" y="4540250"/>
          <a:ext cx="11430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7" imgW="428652" imgH="371646" progId="Equation.3">
                  <p:embed/>
                </p:oleObj>
              </mc:Choice>
              <mc:Fallback>
                <p:oleObj name="Equation" r:id="rId7" imgW="428652" imgH="371646" progId="Equation.3">
                  <p:embed/>
                  <p:pic>
                    <p:nvPicPr>
                      <p:cNvPr id="0" name="Object 3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4540250"/>
                        <a:ext cx="11430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5" name="Object 333">
            <a:extLst>
              <a:ext uri="{FF2B5EF4-FFF2-40B4-BE49-F238E27FC236}">
                <a16:creationId xmlns:a16="http://schemas.microsoft.com/office/drawing/2014/main" xmlns="" id="{A95D17B4-A827-4C33-90AD-7E792D575945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1755511"/>
              </p:ext>
            </p:extLst>
          </p:nvPr>
        </p:nvGraphicFramePr>
        <p:xfrm>
          <a:off x="6127750" y="2559050"/>
          <a:ext cx="692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9" imgW="257275" imgH="371646" progId="Equation.3">
                  <p:embed/>
                </p:oleObj>
              </mc:Choice>
              <mc:Fallback>
                <p:oleObj name="Equation" r:id="rId9" imgW="257275" imgH="371646" progId="Equation.3">
                  <p:embed/>
                  <p:pic>
                    <p:nvPicPr>
                      <p:cNvPr id="0" name="Object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2559050"/>
                        <a:ext cx="692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5" name="Rectangle 303">
            <a:extLst>
              <a:ext uri="{FF2B5EF4-FFF2-40B4-BE49-F238E27FC236}">
                <a16:creationId xmlns:a16="http://schemas.microsoft.com/office/drawing/2014/main" xmlns="" id="{E543CE8B-4A65-4104-B77A-02FC0FA6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778125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66FF"/>
                </a:solidFill>
              </a:rPr>
              <a:t> 1kg  =       tạ   </a:t>
            </a:r>
          </a:p>
        </p:txBody>
      </p:sp>
      <p:sp>
        <p:nvSpPr>
          <p:cNvPr id="3379" name="Rectangle 307">
            <a:extLst>
              <a:ext uri="{FF2B5EF4-FFF2-40B4-BE49-F238E27FC236}">
                <a16:creationId xmlns:a16="http://schemas.microsoft.com/office/drawing/2014/main" xmlns="" id="{43999364-D202-4162-BBE3-1D57DBD90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3475038"/>
            <a:ext cx="152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FF0066"/>
                </a:solidFill>
              </a:rPr>
              <a:t>Ví dụ:</a:t>
            </a:r>
          </a:p>
        </p:txBody>
      </p:sp>
      <p:sp>
        <p:nvSpPr>
          <p:cNvPr id="3380" name="Rectangle 308">
            <a:extLst>
              <a:ext uri="{FF2B5EF4-FFF2-40B4-BE49-F238E27FC236}">
                <a16:creationId xmlns:a16="http://schemas.microsoft.com/office/drawing/2014/main" xmlns="" id="{80EF062D-1802-4C46-9F3C-80C22EE2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34417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Viết số thập phân thích hợp vào chỗ </a:t>
            </a:r>
            <a:r>
              <a:rPr lang="en-US" altLang="en-US" sz="2800">
                <a:solidFill>
                  <a:srgbClr val="0066FF"/>
                </a:solidFill>
              </a:rPr>
              <a:t>trống:</a:t>
            </a:r>
          </a:p>
        </p:txBody>
      </p:sp>
      <p:sp>
        <p:nvSpPr>
          <p:cNvPr id="3381" name="Rectangle 309">
            <a:extLst>
              <a:ext uri="{FF2B5EF4-FFF2-40B4-BE49-F238E27FC236}">
                <a16:creationId xmlns:a16="http://schemas.microsoft.com/office/drawing/2014/main" xmlns="" id="{0130C704-DF5F-4087-9A4A-725C0F03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5700"/>
            <a:ext cx="4038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   5kg  =            tấn  </a:t>
            </a:r>
          </a:p>
        </p:txBody>
      </p:sp>
      <p:sp>
        <p:nvSpPr>
          <p:cNvPr id="3382" name="Rectangle 310">
            <a:extLst>
              <a:ext uri="{FF2B5EF4-FFF2-40B4-BE49-F238E27FC236}">
                <a16:creationId xmlns:a16="http://schemas.microsoft.com/office/drawing/2014/main" xmlns="" id="{5D856A51-87E4-4D06-8F5C-CF9E7E5A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7505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0,005</a:t>
            </a:r>
          </a:p>
        </p:txBody>
      </p:sp>
      <p:sp>
        <p:nvSpPr>
          <p:cNvPr id="3383" name="Rectangle 311">
            <a:extLst>
              <a:ext uri="{FF2B5EF4-FFF2-40B4-BE49-F238E27FC236}">
                <a16:creationId xmlns:a16="http://schemas.microsoft.com/office/drawing/2014/main" xmlns="" id="{B572EF75-6C0E-4DAB-9B10-5C70E5BEA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43450"/>
            <a:ext cx="6019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Cách làm:</a:t>
            </a:r>
            <a:r>
              <a:rPr lang="en-US" altLang="en-US" sz="2800">
                <a:solidFill>
                  <a:srgbClr val="0000FF"/>
                </a:solidFill>
              </a:rPr>
              <a:t> 5 tấn132 kg =              tấn </a:t>
            </a:r>
          </a:p>
        </p:txBody>
      </p:sp>
      <p:sp>
        <p:nvSpPr>
          <p:cNvPr id="3384" name="Rectangle 312">
            <a:extLst>
              <a:ext uri="{FF2B5EF4-FFF2-40B4-BE49-F238E27FC236}">
                <a16:creationId xmlns:a16="http://schemas.microsoft.com/office/drawing/2014/main" xmlns="" id="{6B82ED07-A978-4D25-85E7-75874573A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200" y="4032250"/>
            <a:ext cx="49561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a) 5 tấn132kg =          tấn   </a:t>
            </a:r>
          </a:p>
        </p:txBody>
      </p:sp>
      <p:sp>
        <p:nvSpPr>
          <p:cNvPr id="3385" name="Rectangle 313">
            <a:extLst>
              <a:ext uri="{FF2B5EF4-FFF2-40B4-BE49-F238E27FC236}">
                <a16:creationId xmlns:a16="http://schemas.microsoft.com/office/drawing/2014/main" xmlns="" id="{819C290B-410F-48B1-AB4C-7758C6EB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4703763"/>
            <a:ext cx="1295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5,132  </a:t>
            </a:r>
          </a:p>
        </p:txBody>
      </p:sp>
      <p:sp>
        <p:nvSpPr>
          <p:cNvPr id="3413" name="Rectangle 341">
            <a:extLst>
              <a:ext uri="{FF2B5EF4-FFF2-40B4-BE49-F238E27FC236}">
                <a16:creationId xmlns:a16="http://schemas.microsoft.com/office/drawing/2014/main" xmlns="" id="{8CC4940E-5426-4DC6-B3F8-250B48219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5561013"/>
            <a:ext cx="48355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Vậy:</a:t>
            </a:r>
            <a:r>
              <a:rPr lang="en-US" altLang="en-US" sz="2800">
                <a:solidFill>
                  <a:srgbClr val="0000FF"/>
                </a:solidFill>
              </a:rPr>
              <a:t>5 tấn132kg =            tấn </a:t>
            </a:r>
          </a:p>
        </p:txBody>
      </p:sp>
      <p:sp>
        <p:nvSpPr>
          <p:cNvPr id="3414" name="Rectangle 342">
            <a:extLst>
              <a:ext uri="{FF2B5EF4-FFF2-40B4-BE49-F238E27FC236}">
                <a16:creationId xmlns:a16="http://schemas.microsoft.com/office/drawing/2014/main" xmlns="" id="{F0558334-46C3-4D2F-B05F-119E45EB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5561013"/>
            <a:ext cx="1295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5,132  </a:t>
            </a:r>
          </a:p>
        </p:txBody>
      </p:sp>
      <p:sp>
        <p:nvSpPr>
          <p:cNvPr id="3419" name="Rectangle 347">
            <a:extLst>
              <a:ext uri="{FF2B5EF4-FFF2-40B4-BE49-F238E27FC236}">
                <a16:creationId xmlns:a16="http://schemas.microsoft.com/office/drawing/2014/main" xmlns="" id="{0B74280A-C93C-4D42-83A3-6963B4254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56150"/>
            <a:ext cx="2514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=           tấn </a:t>
            </a:r>
          </a:p>
        </p:txBody>
      </p:sp>
      <p:sp>
        <p:nvSpPr>
          <p:cNvPr id="3420" name="Rectangle 348">
            <a:extLst>
              <a:ext uri="{FF2B5EF4-FFF2-40B4-BE49-F238E27FC236}">
                <a16:creationId xmlns:a16="http://schemas.microsoft.com/office/drawing/2014/main" xmlns="" id="{2E2C74DA-D65F-42FB-8D06-79C8E9C50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17700"/>
            <a:ext cx="1905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=       tấn</a:t>
            </a:r>
          </a:p>
        </p:txBody>
      </p:sp>
      <p:sp>
        <p:nvSpPr>
          <p:cNvPr id="3421" name="Rectangle 349">
            <a:extLst>
              <a:ext uri="{FF2B5EF4-FFF2-40B4-BE49-F238E27FC236}">
                <a16:creationId xmlns:a16="http://schemas.microsoft.com/office/drawing/2014/main" xmlns="" id="{7E2A510E-4F61-4587-A126-97F02845E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89225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=            tấn;</a:t>
            </a:r>
          </a:p>
        </p:txBody>
      </p:sp>
      <p:sp>
        <p:nvSpPr>
          <p:cNvPr id="3422" name="Rectangle 350">
            <a:extLst>
              <a:ext uri="{FF2B5EF4-FFF2-40B4-BE49-F238E27FC236}">
                <a16:creationId xmlns:a16="http://schemas.microsoft.com/office/drawing/2014/main" xmlns="" id="{AE5D8B5D-BB64-4CEE-B81E-5FF87325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09875"/>
            <a:ext cx="198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66FF"/>
                </a:solidFill>
              </a:rPr>
              <a:t>  =          tạ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2" dur="50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65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7" dur="10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349" grpId="0"/>
      <p:bldP spid="3350" grpId="0"/>
      <p:bldP spid="3351" grpId="0"/>
      <p:bldP spid="3352" grpId="0"/>
      <p:bldP spid="3353" grpId="0"/>
      <p:bldP spid="3354" grpId="0"/>
      <p:bldP spid="3357" grpId="0"/>
      <p:bldP spid="3361" grpId="0"/>
      <p:bldP spid="3366" grpId="0"/>
      <p:bldP spid="3367" grpId="0"/>
      <p:bldP spid="3370" grpId="0"/>
      <p:bldP spid="3371" grpId="0"/>
      <p:bldP spid="3372" grpId="0"/>
      <p:bldP spid="3375" grpId="0"/>
      <p:bldP spid="3379" grpId="0"/>
      <p:bldP spid="3380" grpId="0"/>
      <p:bldP spid="3381" grpId="0"/>
      <p:bldP spid="3381" grpId="1"/>
      <p:bldP spid="3382" grpId="0"/>
      <p:bldP spid="3382" grpId="1"/>
      <p:bldP spid="3383" grpId="0"/>
      <p:bldP spid="3384" grpId="0"/>
      <p:bldP spid="3385" grpId="0"/>
      <p:bldP spid="3413" grpId="0"/>
      <p:bldP spid="3414" grpId="0"/>
      <p:bldP spid="3419" grpId="0"/>
      <p:bldP spid="3420" grpId="0"/>
      <p:bldP spid="3421" grpId="0"/>
      <p:bldP spid="34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4" name="Group 60">
            <a:extLst>
              <a:ext uri="{FF2B5EF4-FFF2-40B4-BE49-F238E27FC236}">
                <a16:creationId xmlns:a16="http://schemas.microsoft.com/office/drawing/2014/main" xmlns="" id="{261036FE-ECE4-4EE5-A509-EB7AB298222E}"/>
              </a:ext>
            </a:extLst>
          </p:cNvPr>
          <p:cNvGraphicFramePr>
            <a:graphicFrameLocks noGrp="1"/>
          </p:cNvGraphicFramePr>
          <p:nvPr/>
        </p:nvGraphicFramePr>
        <p:xfrm>
          <a:off x="409575" y="1425575"/>
          <a:ext cx="8382000" cy="9144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79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Lớn hơn ki-lô-gam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Bé hơn 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73" name="Rectangle 39">
            <a:extLst>
              <a:ext uri="{FF2B5EF4-FFF2-40B4-BE49-F238E27FC236}">
                <a16:creationId xmlns:a16="http://schemas.microsoft.com/office/drawing/2014/main" xmlns="" id="{03CC7B03-EA15-4A3B-A8DE-B66874CE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185102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tạ</a:t>
            </a:r>
          </a:p>
        </p:txBody>
      </p:sp>
      <p:sp>
        <p:nvSpPr>
          <p:cNvPr id="2074" name="Rectangle 40">
            <a:extLst>
              <a:ext uri="{FF2B5EF4-FFF2-40B4-BE49-F238E27FC236}">
                <a16:creationId xmlns:a16="http://schemas.microsoft.com/office/drawing/2014/main" xmlns="" id="{A0151A2C-8D34-405A-9F8B-97669ED9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1812925"/>
            <a:ext cx="561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2075" name="Rectangle 41">
            <a:extLst>
              <a:ext uri="{FF2B5EF4-FFF2-40B4-BE49-F238E27FC236}">
                <a16:creationId xmlns:a16="http://schemas.microsoft.com/office/drawing/2014/main" xmlns="" id="{8025F5A1-E560-420B-90BE-847D93F50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1838325"/>
            <a:ext cx="958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dag</a:t>
            </a:r>
          </a:p>
        </p:txBody>
      </p:sp>
      <p:sp>
        <p:nvSpPr>
          <p:cNvPr id="2076" name="Rectangle 42">
            <a:extLst>
              <a:ext uri="{FF2B5EF4-FFF2-40B4-BE49-F238E27FC236}">
                <a16:creationId xmlns:a16="http://schemas.microsoft.com/office/drawing/2014/main" xmlns="" id="{0596218C-68DD-4808-9576-1F3A31440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185420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yến</a:t>
            </a:r>
          </a:p>
        </p:txBody>
      </p:sp>
      <p:sp>
        <p:nvSpPr>
          <p:cNvPr id="2077" name="Rectangle 43">
            <a:extLst>
              <a:ext uri="{FF2B5EF4-FFF2-40B4-BE49-F238E27FC236}">
                <a16:creationId xmlns:a16="http://schemas.microsoft.com/office/drawing/2014/main" xmlns="" id="{DABB1EFA-37A6-4B48-94C1-6FC20899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18224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2078" name="Rectangle 44">
            <a:extLst>
              <a:ext uri="{FF2B5EF4-FFF2-40B4-BE49-F238E27FC236}">
                <a16:creationId xmlns:a16="http://schemas.microsoft.com/office/drawing/2014/main" xmlns="" id="{CC271214-0A45-4309-A810-AF0B60CE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1830388"/>
            <a:ext cx="695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66"/>
                </a:solidFill>
              </a:rPr>
              <a:t>kg</a:t>
            </a:r>
          </a:p>
        </p:txBody>
      </p:sp>
      <p:sp>
        <p:nvSpPr>
          <p:cNvPr id="2079" name="Rectangle 45">
            <a:extLst>
              <a:ext uri="{FF2B5EF4-FFF2-40B4-BE49-F238E27FC236}">
                <a16:creationId xmlns:a16="http://schemas.microsoft.com/office/drawing/2014/main" xmlns="" id="{501A07E2-AC3C-47A9-9513-BD331182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41563"/>
            <a:ext cx="1524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FF0066"/>
                </a:solidFill>
              </a:rPr>
              <a:t>Ví dụ:</a:t>
            </a:r>
          </a:p>
        </p:txBody>
      </p:sp>
      <p:sp>
        <p:nvSpPr>
          <p:cNvPr id="2080" name="Rectangle 46">
            <a:extLst>
              <a:ext uri="{FF2B5EF4-FFF2-40B4-BE49-F238E27FC236}">
                <a16:creationId xmlns:a16="http://schemas.microsoft.com/office/drawing/2014/main" xmlns="" id="{C0C04108-505C-4E93-8559-947C9743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708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Viết số thập phân thích hợp vào chỗ tr</a:t>
            </a:r>
            <a:r>
              <a:rPr lang="en-US" altLang="en-US" sz="2800">
                <a:solidFill>
                  <a:srgbClr val="0066FF"/>
                </a:solidFill>
              </a:rPr>
              <a:t>ống:</a:t>
            </a:r>
          </a:p>
        </p:txBody>
      </p:sp>
      <p:sp>
        <p:nvSpPr>
          <p:cNvPr id="2081" name="Rectangle 47">
            <a:extLst>
              <a:ext uri="{FF2B5EF4-FFF2-40B4-BE49-F238E27FC236}">
                <a16:creationId xmlns:a16="http://schemas.microsoft.com/office/drawing/2014/main" xmlns="" id="{B99295E9-7981-47E6-9420-B8F892B2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838325"/>
            <a:ext cx="9461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tấn</a:t>
            </a:r>
          </a:p>
        </p:txBody>
      </p:sp>
      <p:sp>
        <p:nvSpPr>
          <p:cNvPr id="21555" name="Rectangle 51">
            <a:extLst>
              <a:ext uri="{FF2B5EF4-FFF2-40B4-BE49-F238E27FC236}">
                <a16:creationId xmlns:a16="http://schemas.microsoft.com/office/drawing/2014/main" xmlns="" id="{9482D123-3F2D-4DA4-810A-3B324AF5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05300"/>
            <a:ext cx="5791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Cách làm: 5 tấn 32 kg =             tấn </a:t>
            </a:r>
          </a:p>
        </p:txBody>
      </p:sp>
      <p:graphicFrame>
        <p:nvGraphicFramePr>
          <p:cNvPr id="21556" name="Object 52">
            <a:extLst>
              <a:ext uri="{FF2B5EF4-FFF2-40B4-BE49-F238E27FC236}">
                <a16:creationId xmlns:a16="http://schemas.microsoft.com/office/drawing/2014/main" xmlns="" id="{EC681E65-5276-428A-B667-06C7D5C9A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114800"/>
          <a:ext cx="990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428652" imgH="371646" progId="Equation.3">
                  <p:embed/>
                </p:oleObj>
              </mc:Choice>
              <mc:Fallback>
                <p:oleObj name="Equation" r:id="rId3" imgW="428652" imgH="371646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990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7" name="Rectangle 53">
            <a:extLst>
              <a:ext uri="{FF2B5EF4-FFF2-40B4-BE49-F238E27FC236}">
                <a16:creationId xmlns:a16="http://schemas.microsoft.com/office/drawing/2014/main" xmlns="" id="{91DE0F20-273C-4112-BF82-106E1417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30700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5,032  </a:t>
            </a:r>
          </a:p>
        </p:txBody>
      </p:sp>
      <p:sp>
        <p:nvSpPr>
          <p:cNvPr id="21573" name="Rectangle 69">
            <a:extLst>
              <a:ext uri="{FF2B5EF4-FFF2-40B4-BE49-F238E27FC236}">
                <a16:creationId xmlns:a16="http://schemas.microsoft.com/office/drawing/2014/main" xmlns="" id="{63D82ED0-504C-4632-848F-A81F4EAA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3586163"/>
            <a:ext cx="50355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b) 5 tấn 32 kg  =            tấn. </a:t>
            </a:r>
          </a:p>
        </p:txBody>
      </p:sp>
      <p:sp>
        <p:nvSpPr>
          <p:cNvPr id="21575" name="Rectangle 71">
            <a:extLst>
              <a:ext uri="{FF2B5EF4-FFF2-40B4-BE49-F238E27FC236}">
                <a16:creationId xmlns:a16="http://schemas.microsoft.com/office/drawing/2014/main" xmlns="" id="{B95B7D72-215E-4DBF-9E5C-3736DDB76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590925"/>
            <a:ext cx="4876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 b) 5 tấn 32 kg =            tấn </a:t>
            </a:r>
          </a:p>
        </p:txBody>
      </p:sp>
      <p:sp>
        <p:nvSpPr>
          <p:cNvPr id="21576" name="Rectangle 72">
            <a:extLst>
              <a:ext uri="{FF2B5EF4-FFF2-40B4-BE49-F238E27FC236}">
                <a16:creationId xmlns:a16="http://schemas.microsoft.com/office/drawing/2014/main" xmlns="" id="{3A3490E3-6BC5-4B5F-BDB1-2A9BA5481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33875"/>
            <a:ext cx="2286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=            tấn </a:t>
            </a:r>
          </a:p>
        </p:txBody>
      </p:sp>
      <p:sp>
        <p:nvSpPr>
          <p:cNvPr id="2087" name="Rectangle 73">
            <a:extLst>
              <a:ext uri="{FF2B5EF4-FFF2-40B4-BE49-F238E27FC236}">
                <a16:creationId xmlns:a16="http://schemas.microsoft.com/office/drawing/2014/main" xmlns="" id="{2F11FE52-0341-4B26-ACFB-D5016329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2901950"/>
            <a:ext cx="48355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a)  5 tấn132kg =            tấn </a:t>
            </a:r>
          </a:p>
        </p:txBody>
      </p:sp>
      <p:sp>
        <p:nvSpPr>
          <p:cNvPr id="2088" name="Rectangle 74">
            <a:extLst>
              <a:ext uri="{FF2B5EF4-FFF2-40B4-BE49-F238E27FC236}">
                <a16:creationId xmlns:a16="http://schemas.microsoft.com/office/drawing/2014/main" xmlns="" id="{1C4DA958-3AB7-4A1D-9213-CA3A0E513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2901950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 5,132  </a:t>
            </a:r>
          </a:p>
        </p:txBody>
      </p:sp>
      <p:sp>
        <p:nvSpPr>
          <p:cNvPr id="21579" name="Rectangle 75">
            <a:extLst>
              <a:ext uri="{FF2B5EF4-FFF2-40B4-BE49-F238E27FC236}">
                <a16:creationId xmlns:a16="http://schemas.microsoft.com/office/drawing/2014/main" xmlns="" id="{B5AAC8A6-E56E-4643-9DFA-DD7A0202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3590925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5,032  </a:t>
            </a:r>
          </a:p>
        </p:txBody>
      </p:sp>
      <p:sp>
        <p:nvSpPr>
          <p:cNvPr id="21580" name="Rectangle 76">
            <a:extLst>
              <a:ext uri="{FF2B5EF4-FFF2-40B4-BE49-F238E27FC236}">
                <a16:creationId xmlns:a16="http://schemas.microsoft.com/office/drawing/2014/main" xmlns="" id="{3C83DF03-3E9C-421C-9512-E57D0A3D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5019675"/>
            <a:ext cx="5029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Vậy</a:t>
            </a:r>
            <a:r>
              <a:rPr lang="en-US" altLang="en-US" sz="2800">
                <a:solidFill>
                  <a:srgbClr val="0066FF"/>
                </a:solidFill>
              </a:rPr>
              <a:t>:  </a:t>
            </a:r>
            <a:r>
              <a:rPr lang="en-US" altLang="en-US" sz="2800">
                <a:solidFill>
                  <a:srgbClr val="0000FF"/>
                </a:solidFill>
              </a:rPr>
              <a:t>5 tấn 32 kg =  5,032 tấn. </a:t>
            </a:r>
          </a:p>
        </p:txBody>
      </p:sp>
      <p:grpSp>
        <p:nvGrpSpPr>
          <p:cNvPr id="2091" name="Group 47">
            <a:extLst>
              <a:ext uri="{FF2B5EF4-FFF2-40B4-BE49-F238E27FC236}">
                <a16:creationId xmlns:a16="http://schemas.microsoft.com/office/drawing/2014/main" xmlns="" id="{4C99C775-1AF6-4F8B-B280-360EE4AA40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32875" cy="1143000"/>
            <a:chOff x="0" y="0"/>
            <a:chExt cx="9032875" cy="1143000"/>
          </a:xfrm>
        </p:grpSpPr>
        <p:sp>
          <p:nvSpPr>
            <p:cNvPr id="2092" name="Rectangle 10">
              <a:extLst>
                <a:ext uri="{FF2B5EF4-FFF2-40B4-BE49-F238E27FC236}">
                  <a16:creationId xmlns:a16="http://schemas.microsoft.com/office/drawing/2014/main" xmlns="" id="{6A9D562F-34AA-46AF-A01C-4A3BEB7ED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2093" name="Rectangle 245">
              <a:extLst>
                <a:ext uri="{FF2B5EF4-FFF2-40B4-BE49-F238E27FC236}">
                  <a16:creationId xmlns:a16="http://schemas.microsoft.com/office/drawing/2014/main" xmlns="" id="{7A9A8AFC-AA04-497A-AD18-66C4735B2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1000"/>
              <a:ext cx="15240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u="sng">
                  <a:solidFill>
                    <a:srgbClr val="0000FF"/>
                  </a:solidFill>
                </a:rPr>
                <a:t>Toán</a:t>
              </a:r>
            </a:p>
          </p:txBody>
        </p:sp>
        <p:sp>
          <p:nvSpPr>
            <p:cNvPr id="2094" name="Rectangle 284">
              <a:extLst>
                <a:ext uri="{FF2B5EF4-FFF2-40B4-BE49-F238E27FC236}">
                  <a16:creationId xmlns:a16="http://schemas.microsoft.com/office/drawing/2014/main" xmlns="" id="{D66F2B6D-E249-4014-AEF8-EFB61391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38200"/>
              <a:ext cx="9032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66FF"/>
                  </a:solidFill>
                </a:rPr>
                <a:t>Tiết 42: </a:t>
              </a:r>
              <a:r>
                <a:rPr lang="en-US" altLang="en-US" sz="2000" b="1">
                  <a:solidFill>
                    <a:srgbClr val="FF0066"/>
                  </a:solidFill>
                </a:rPr>
                <a:t>VIẾT CÁC SỐ ĐO KHỐI LƯỢNG DƯỚI DẠNG SỐ THẬP PHÂN</a:t>
              </a:r>
              <a:endParaRPr lang="en-US" altLang="en-US" sz="2400" b="1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1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2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5" grpId="0"/>
      <p:bldP spid="21555" grpId="1"/>
      <p:bldP spid="21557" grpId="0"/>
      <p:bldP spid="21557" grpId="1"/>
      <p:bldP spid="21573" grpId="0"/>
      <p:bldP spid="21573" grpId="1"/>
      <p:bldP spid="21575" grpId="0"/>
      <p:bldP spid="21576" grpId="0"/>
      <p:bldP spid="21576" grpId="1"/>
      <p:bldP spid="21579" grpId="0"/>
      <p:bldP spid="21580" grpId="0"/>
      <p:bldP spid="2158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4" name="Rectangle 98">
            <a:extLst>
              <a:ext uri="{FF2B5EF4-FFF2-40B4-BE49-F238E27FC236}">
                <a16:creationId xmlns:a16="http://schemas.microsoft.com/office/drawing/2014/main" xmlns="" id="{435F56FF-7A60-4449-AD19-91BF4D713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3406775"/>
            <a:ext cx="1165225" cy="5556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4585" name="Group 9">
            <a:extLst>
              <a:ext uri="{FF2B5EF4-FFF2-40B4-BE49-F238E27FC236}">
                <a16:creationId xmlns:a16="http://schemas.microsoft.com/office/drawing/2014/main" xmlns="" id="{B1B514F6-0207-48EB-8FBF-F90B1FAD10B0}"/>
              </a:ext>
            </a:extLst>
          </p:cNvPr>
          <p:cNvGraphicFramePr>
            <a:graphicFrameLocks noGrp="1"/>
          </p:cNvGraphicFramePr>
          <p:nvPr/>
        </p:nvGraphicFramePr>
        <p:xfrm>
          <a:off x="409575" y="2003425"/>
          <a:ext cx="8382000" cy="9144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79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Lớn hơn ki-lô-gam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</a:rPr>
                        <a:t>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Bé hơn ki-lô-gam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169" name="Rectangle 31">
            <a:extLst>
              <a:ext uri="{FF2B5EF4-FFF2-40B4-BE49-F238E27FC236}">
                <a16:creationId xmlns:a16="http://schemas.microsoft.com/office/drawing/2014/main" xmlns="" id="{04E2592A-F8AE-4C7D-8461-ADC737B1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2428875"/>
            <a:ext cx="6858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tạ</a:t>
            </a:r>
          </a:p>
        </p:txBody>
      </p:sp>
      <p:sp>
        <p:nvSpPr>
          <p:cNvPr id="6170" name="Rectangle 32">
            <a:extLst>
              <a:ext uri="{FF2B5EF4-FFF2-40B4-BE49-F238E27FC236}">
                <a16:creationId xmlns:a16="http://schemas.microsoft.com/office/drawing/2014/main" xmlns="" id="{7292046B-F112-4765-8EE9-C5A78F79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2390775"/>
            <a:ext cx="5619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6171" name="Rectangle 33">
            <a:extLst>
              <a:ext uri="{FF2B5EF4-FFF2-40B4-BE49-F238E27FC236}">
                <a16:creationId xmlns:a16="http://schemas.microsoft.com/office/drawing/2014/main" xmlns="" id="{CBE32CB2-58D4-4131-9C97-3CFE8A09C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416175"/>
            <a:ext cx="958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dag</a:t>
            </a:r>
          </a:p>
        </p:txBody>
      </p:sp>
      <p:sp>
        <p:nvSpPr>
          <p:cNvPr id="6172" name="Rectangle 34">
            <a:extLst>
              <a:ext uri="{FF2B5EF4-FFF2-40B4-BE49-F238E27FC236}">
                <a16:creationId xmlns:a16="http://schemas.microsoft.com/office/drawing/2014/main" xmlns="" id="{97B8882C-64ED-481C-A8FE-02625C30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243205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yến</a:t>
            </a:r>
          </a:p>
        </p:txBody>
      </p:sp>
      <p:sp>
        <p:nvSpPr>
          <p:cNvPr id="6173" name="Rectangle 35">
            <a:extLst>
              <a:ext uri="{FF2B5EF4-FFF2-40B4-BE49-F238E27FC236}">
                <a16:creationId xmlns:a16="http://schemas.microsoft.com/office/drawing/2014/main" xmlns="" id="{EFC0BE32-7261-48FA-AC28-B6973C7B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2400300"/>
            <a:ext cx="838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6174" name="Rectangle 36">
            <a:extLst>
              <a:ext uri="{FF2B5EF4-FFF2-40B4-BE49-F238E27FC236}">
                <a16:creationId xmlns:a16="http://schemas.microsoft.com/office/drawing/2014/main" xmlns="" id="{42F79D29-229D-4466-B144-EBEA4EAE0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2408238"/>
            <a:ext cx="695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66"/>
                </a:solidFill>
              </a:rPr>
              <a:t>kg</a:t>
            </a:r>
          </a:p>
        </p:txBody>
      </p:sp>
      <p:sp>
        <p:nvSpPr>
          <p:cNvPr id="6175" name="Rectangle 39">
            <a:extLst>
              <a:ext uri="{FF2B5EF4-FFF2-40B4-BE49-F238E27FC236}">
                <a16:creationId xmlns:a16="http://schemas.microsoft.com/office/drawing/2014/main" xmlns="" id="{B9221201-2042-4675-A005-92113C3E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2416175"/>
            <a:ext cx="9461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tấn</a:t>
            </a:r>
          </a:p>
        </p:txBody>
      </p:sp>
      <p:sp>
        <p:nvSpPr>
          <p:cNvPr id="6176" name="Rectangle 46">
            <a:extLst>
              <a:ext uri="{FF2B5EF4-FFF2-40B4-BE49-F238E27FC236}">
                <a16:creationId xmlns:a16="http://schemas.microsoft.com/office/drawing/2014/main" xmlns="" id="{0585C808-B260-4622-B13B-EAFA79B17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00"/>
            <a:ext cx="2590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66FF"/>
                </a:solidFill>
              </a:rPr>
              <a:t>LUYỆN TẬP</a:t>
            </a:r>
          </a:p>
        </p:txBody>
      </p:sp>
      <p:sp>
        <p:nvSpPr>
          <p:cNvPr id="6177" name="Rectangle 47">
            <a:extLst>
              <a:ext uri="{FF2B5EF4-FFF2-40B4-BE49-F238E27FC236}">
                <a16:creationId xmlns:a16="http://schemas.microsoft.com/office/drawing/2014/main" xmlns="" id="{1391CC76-BC49-46EF-90C0-FAAAE2E97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5378450"/>
            <a:ext cx="1016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FF0066"/>
                </a:solidFill>
              </a:rPr>
              <a:t>Bài1:</a:t>
            </a:r>
          </a:p>
        </p:txBody>
      </p:sp>
      <p:sp>
        <p:nvSpPr>
          <p:cNvPr id="6178" name="Rectangle 48">
            <a:extLst>
              <a:ext uri="{FF2B5EF4-FFF2-40B4-BE49-F238E27FC236}">
                <a16:creationId xmlns:a16="http://schemas.microsoft.com/office/drawing/2014/main" xmlns="" id="{96AFC404-2F2D-49E2-AC83-5BD5E310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5353050"/>
            <a:ext cx="613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Viết số thập phân thích hợp vào chỗ trống.</a:t>
            </a:r>
          </a:p>
        </p:txBody>
      </p:sp>
      <p:sp>
        <p:nvSpPr>
          <p:cNvPr id="24625" name="Rectangle 49">
            <a:extLst>
              <a:ext uri="{FF2B5EF4-FFF2-40B4-BE49-F238E27FC236}">
                <a16:creationId xmlns:a16="http://schemas.microsoft.com/office/drawing/2014/main" xmlns="" id="{022F96CC-59B0-46C5-9515-0E8A233A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5553075"/>
            <a:ext cx="482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/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a) 4 tấn 562 kg =            tấn ;</a:t>
            </a:r>
          </a:p>
        </p:txBody>
      </p:sp>
      <p:sp>
        <p:nvSpPr>
          <p:cNvPr id="24626" name="Rectangle 50">
            <a:extLst>
              <a:ext uri="{FF2B5EF4-FFF2-40B4-BE49-F238E27FC236}">
                <a16:creationId xmlns:a16="http://schemas.microsoft.com/office/drawing/2014/main" xmlns="" id="{28B16456-0BF6-4B7D-920A-28BBCED68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5753100"/>
            <a:ext cx="1219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4,562</a:t>
            </a:r>
          </a:p>
        </p:txBody>
      </p:sp>
      <p:sp>
        <p:nvSpPr>
          <p:cNvPr id="24627" name="Rectangle 51">
            <a:extLst>
              <a:ext uri="{FF2B5EF4-FFF2-40B4-BE49-F238E27FC236}">
                <a16:creationId xmlns:a16="http://schemas.microsoft.com/office/drawing/2014/main" xmlns="" id="{7C425D0F-5E0B-458D-AF9B-5EAF7E6DE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5535613"/>
            <a:ext cx="42672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/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b) 3 tấn14 kg =            tấn.</a:t>
            </a:r>
          </a:p>
        </p:txBody>
      </p:sp>
      <p:sp>
        <p:nvSpPr>
          <p:cNvPr id="24628" name="Rectangle 52">
            <a:extLst>
              <a:ext uri="{FF2B5EF4-FFF2-40B4-BE49-F238E27FC236}">
                <a16:creationId xmlns:a16="http://schemas.microsoft.com/office/drawing/2014/main" xmlns="" id="{6F9A72F5-E30A-415F-A627-7F8355B30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5807075"/>
            <a:ext cx="13716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3,014</a:t>
            </a:r>
          </a:p>
        </p:txBody>
      </p:sp>
      <p:sp>
        <p:nvSpPr>
          <p:cNvPr id="24629" name="Rectangle 53">
            <a:extLst>
              <a:ext uri="{FF2B5EF4-FFF2-40B4-BE49-F238E27FC236}">
                <a16:creationId xmlns:a16="http://schemas.microsoft.com/office/drawing/2014/main" xmlns="" id="{A88F3F95-09F9-4001-96E9-EAA4640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6403975"/>
            <a:ext cx="5076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c)12 tấn 6 kg    =             tấn ;</a:t>
            </a:r>
          </a:p>
        </p:txBody>
      </p:sp>
      <p:sp>
        <p:nvSpPr>
          <p:cNvPr id="24630" name="Rectangle 54">
            <a:extLst>
              <a:ext uri="{FF2B5EF4-FFF2-40B4-BE49-F238E27FC236}">
                <a16:creationId xmlns:a16="http://schemas.microsoft.com/office/drawing/2014/main" xmlns="" id="{7ECDF4AB-1A1C-4B20-A467-A20D36934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6253163"/>
            <a:ext cx="16192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 12,006</a:t>
            </a:r>
          </a:p>
        </p:txBody>
      </p:sp>
      <p:sp>
        <p:nvSpPr>
          <p:cNvPr id="24631" name="Rectangle 55">
            <a:extLst>
              <a:ext uri="{FF2B5EF4-FFF2-40B4-BE49-F238E27FC236}">
                <a16:creationId xmlns:a16="http://schemas.microsoft.com/office/drawing/2014/main" xmlns="" id="{FB7F6123-BA72-4EB4-BFD9-85AFAB167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6238875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d)  500 kg =        tấn.</a:t>
            </a:r>
          </a:p>
        </p:txBody>
      </p:sp>
      <p:sp>
        <p:nvSpPr>
          <p:cNvPr id="24632" name="Rectangle 56">
            <a:extLst>
              <a:ext uri="{FF2B5EF4-FFF2-40B4-BE49-F238E27FC236}">
                <a16:creationId xmlns:a16="http://schemas.microsoft.com/office/drawing/2014/main" xmlns="" id="{CDE590EC-555B-4E42-8B62-1DF70AA80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6273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0,5</a:t>
            </a:r>
          </a:p>
        </p:txBody>
      </p:sp>
      <p:grpSp>
        <p:nvGrpSpPr>
          <p:cNvPr id="2" name="Group 66">
            <a:extLst>
              <a:ext uri="{FF2B5EF4-FFF2-40B4-BE49-F238E27FC236}">
                <a16:creationId xmlns:a16="http://schemas.microsoft.com/office/drawing/2014/main" xmlns="" id="{2FA81869-36FC-4EBD-A347-90536CE54C8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901950"/>
            <a:ext cx="8404225" cy="533400"/>
            <a:chOff x="240" y="1488"/>
            <a:chExt cx="5294" cy="486"/>
          </a:xfrm>
        </p:grpSpPr>
        <p:sp>
          <p:nvSpPr>
            <p:cNvPr id="6252" name="Rectangle 57">
              <a:extLst>
                <a:ext uri="{FF2B5EF4-FFF2-40B4-BE49-F238E27FC236}">
                  <a16:creationId xmlns:a16="http://schemas.microsoft.com/office/drawing/2014/main" xmlns="" id="{DF1CC2E7-14AF-4E99-AB1E-619310679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92"/>
              <a:ext cx="5280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53" name="Line 59">
              <a:extLst>
                <a:ext uri="{FF2B5EF4-FFF2-40B4-BE49-F238E27FC236}">
                  <a16:creationId xmlns:a16="http://schemas.microsoft.com/office/drawing/2014/main" xmlns="" id="{8D501897-D70A-4000-83F8-A54A03C35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Line 60">
              <a:extLst>
                <a:ext uri="{FF2B5EF4-FFF2-40B4-BE49-F238E27FC236}">
                  <a16:creationId xmlns:a16="http://schemas.microsoft.com/office/drawing/2014/main" xmlns="" id="{D7ACC137-1A8D-4280-B5DF-F97B8FF24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6" y="149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Line 61">
              <a:extLst>
                <a:ext uri="{FF2B5EF4-FFF2-40B4-BE49-F238E27FC236}">
                  <a16:creationId xmlns:a16="http://schemas.microsoft.com/office/drawing/2014/main" xmlns="" id="{D46808E8-87C6-4361-8700-BA78A03FD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6" y="149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Line 62">
              <a:extLst>
                <a:ext uri="{FF2B5EF4-FFF2-40B4-BE49-F238E27FC236}">
                  <a16:creationId xmlns:a16="http://schemas.microsoft.com/office/drawing/2014/main" xmlns="" id="{6FDF4549-CA98-42C3-B011-19B41E3DA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8" y="149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Line 63">
              <a:extLst>
                <a:ext uri="{FF2B5EF4-FFF2-40B4-BE49-F238E27FC236}">
                  <a16:creationId xmlns:a16="http://schemas.microsoft.com/office/drawing/2014/main" xmlns="" id="{53CBC379-BF93-495F-99E5-BEE927117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148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Line 65">
              <a:extLst>
                <a:ext uri="{FF2B5EF4-FFF2-40B4-BE49-F238E27FC236}">
                  <a16:creationId xmlns:a16="http://schemas.microsoft.com/office/drawing/2014/main" xmlns="" id="{B41EC1DA-5D58-4493-8C1D-0071D74C1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68"/>
              <a:ext cx="52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44" name="Rectangle 68">
            <a:extLst>
              <a:ext uri="{FF2B5EF4-FFF2-40B4-BE49-F238E27FC236}">
                <a16:creationId xmlns:a16="http://schemas.microsoft.com/office/drawing/2014/main" xmlns="" id="{DDA81066-B869-4913-B8AF-39C37078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34925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4645" name="Rectangle 69">
            <a:extLst>
              <a:ext uri="{FF2B5EF4-FFF2-40B4-BE49-F238E27FC236}">
                <a16:creationId xmlns:a16="http://schemas.microsoft.com/office/drawing/2014/main" xmlns="" id="{E93A7E78-B66B-4E13-897D-BBB5E475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29591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4646" name="Rectangle 70">
            <a:extLst>
              <a:ext uri="{FF2B5EF4-FFF2-40B4-BE49-F238E27FC236}">
                <a16:creationId xmlns:a16="http://schemas.microsoft.com/office/drawing/2014/main" xmlns="" id="{E2BF8701-035A-4001-A943-6ACE7ACD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29083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4647" name="Rectangle 71">
            <a:extLst>
              <a:ext uri="{FF2B5EF4-FFF2-40B4-BE49-F238E27FC236}">
                <a16:creationId xmlns:a16="http://schemas.microsoft.com/office/drawing/2014/main" xmlns="" id="{E30E894D-B370-4AFC-8753-02C897641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289877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648" name="Rectangle 72">
            <a:extLst>
              <a:ext uri="{FF2B5EF4-FFF2-40B4-BE49-F238E27FC236}">
                <a16:creationId xmlns:a16="http://schemas.microsoft.com/office/drawing/2014/main" xmlns="" id="{088CC898-B2D6-4EE0-94DC-8458DAB0A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273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4649" name="Rectangle 73">
            <a:extLst>
              <a:ext uri="{FF2B5EF4-FFF2-40B4-BE49-F238E27FC236}">
                <a16:creationId xmlns:a16="http://schemas.microsoft.com/office/drawing/2014/main" xmlns="" id="{510852B0-37B2-4738-B44D-CFD7ED21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40354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4667" name="Rectangle 91">
            <a:extLst>
              <a:ext uri="{FF2B5EF4-FFF2-40B4-BE49-F238E27FC236}">
                <a16:creationId xmlns:a16="http://schemas.microsoft.com/office/drawing/2014/main" xmlns="" id="{C324EBC7-A5E5-4C24-8D64-4B185E89E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4544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4668" name="Rectangle 92">
            <a:extLst>
              <a:ext uri="{FF2B5EF4-FFF2-40B4-BE49-F238E27FC236}">
                <a16:creationId xmlns:a16="http://schemas.microsoft.com/office/drawing/2014/main" xmlns="" id="{24ADE1EE-EBEA-4423-B13F-EC423739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8297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4669" name="Rectangle 93">
            <a:extLst>
              <a:ext uri="{FF2B5EF4-FFF2-40B4-BE49-F238E27FC236}">
                <a16:creationId xmlns:a16="http://schemas.microsoft.com/office/drawing/2014/main" xmlns="" id="{0DC7697C-FEF0-4FDA-9814-D5E2AE4D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347662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3" name="Group 117">
            <a:extLst>
              <a:ext uri="{FF2B5EF4-FFF2-40B4-BE49-F238E27FC236}">
                <a16:creationId xmlns:a16="http://schemas.microsoft.com/office/drawing/2014/main" xmlns="" id="{A9CCED97-B06A-4FC0-B9CD-0D8DE3B13C5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429000"/>
            <a:ext cx="8404225" cy="561975"/>
            <a:chOff x="242" y="2692"/>
            <a:chExt cx="5294" cy="354"/>
          </a:xfrm>
        </p:grpSpPr>
        <p:grpSp>
          <p:nvGrpSpPr>
            <p:cNvPr id="6243" name="Group 82">
              <a:extLst>
                <a:ext uri="{FF2B5EF4-FFF2-40B4-BE49-F238E27FC236}">
                  <a16:creationId xmlns:a16="http://schemas.microsoft.com/office/drawing/2014/main" xmlns="" id="{4F4319EE-0E2D-47F7-B72C-225F0424B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" y="2692"/>
              <a:ext cx="5294" cy="336"/>
              <a:chOff x="240" y="1488"/>
              <a:chExt cx="5294" cy="486"/>
            </a:xfrm>
          </p:grpSpPr>
          <p:sp>
            <p:nvSpPr>
              <p:cNvPr id="6245" name="Rectangle 83">
                <a:extLst>
                  <a:ext uri="{FF2B5EF4-FFF2-40B4-BE49-F238E27FC236}">
                    <a16:creationId xmlns:a16="http://schemas.microsoft.com/office/drawing/2014/main" xmlns="" id="{1983B4A3-4D49-4B5A-8866-599E37BCC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" y="1492"/>
                <a:ext cx="5280" cy="4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46" name="Line 84">
                <a:extLst>
                  <a:ext uri="{FF2B5EF4-FFF2-40B4-BE49-F238E27FC236}">
                    <a16:creationId xmlns:a16="http://schemas.microsoft.com/office/drawing/2014/main" xmlns="" id="{14DAD028-BD10-4938-9E37-6D46982AD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2" y="148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Line 85">
                <a:extLst>
                  <a:ext uri="{FF2B5EF4-FFF2-40B4-BE49-F238E27FC236}">
                    <a16:creationId xmlns:a16="http://schemas.microsoft.com/office/drawing/2014/main" xmlns="" id="{14F868ED-CB0C-4185-BC3D-87318E096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6" y="149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Line 86">
                <a:extLst>
                  <a:ext uri="{FF2B5EF4-FFF2-40B4-BE49-F238E27FC236}">
                    <a16:creationId xmlns:a16="http://schemas.microsoft.com/office/drawing/2014/main" xmlns="" id="{2F1AE2EF-0959-4AAB-AEE7-568A9718C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149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Line 87">
                <a:extLst>
                  <a:ext uri="{FF2B5EF4-FFF2-40B4-BE49-F238E27FC236}">
                    <a16:creationId xmlns:a16="http://schemas.microsoft.com/office/drawing/2014/main" xmlns="" id="{6651309D-18D1-47B7-9293-FD301DE46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8" y="149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Line 88">
                <a:extLst>
                  <a:ext uri="{FF2B5EF4-FFF2-40B4-BE49-F238E27FC236}">
                    <a16:creationId xmlns:a16="http://schemas.microsoft.com/office/drawing/2014/main" xmlns="" id="{ADD7D555-8432-48D5-A3FB-8B718FC0D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48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Line 89">
                <a:extLst>
                  <a:ext uri="{FF2B5EF4-FFF2-40B4-BE49-F238E27FC236}">
                    <a16:creationId xmlns:a16="http://schemas.microsoft.com/office/drawing/2014/main" xmlns="" id="{68612C90-74EE-4A7A-B2E5-3FE81E04B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968"/>
                <a:ext cx="52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4" name="Line 95">
              <a:extLst>
                <a:ext uri="{FF2B5EF4-FFF2-40B4-BE49-F238E27FC236}">
                  <a16:creationId xmlns:a16="http://schemas.microsoft.com/office/drawing/2014/main" xmlns="" id="{81FD7396-E1AA-45DE-B430-2536E17520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8" y="2708"/>
              <a:ext cx="2" cy="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85" name="Rectangle 109">
            <a:extLst>
              <a:ext uri="{FF2B5EF4-FFF2-40B4-BE49-F238E27FC236}">
                <a16:creationId xmlns:a16="http://schemas.microsoft.com/office/drawing/2014/main" xmlns="" id="{78E72433-97B4-463C-A903-0E4CC7056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40259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4686" name="Rectangle 110">
            <a:extLst>
              <a:ext uri="{FF2B5EF4-FFF2-40B4-BE49-F238E27FC236}">
                <a16:creationId xmlns:a16="http://schemas.microsoft.com/office/drawing/2014/main" xmlns="" id="{C485C636-92C0-4FDC-996D-57EF1DD61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975100"/>
            <a:ext cx="1143000" cy="492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87" name="Rectangle 111">
            <a:extLst>
              <a:ext uri="{FF2B5EF4-FFF2-40B4-BE49-F238E27FC236}">
                <a16:creationId xmlns:a16="http://schemas.microsoft.com/office/drawing/2014/main" xmlns="" id="{36301384-D7C8-4A0B-8358-A3BE2819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962400"/>
            <a:ext cx="1066800" cy="530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88" name="Rectangle 112">
            <a:extLst>
              <a:ext uri="{FF2B5EF4-FFF2-40B4-BE49-F238E27FC236}">
                <a16:creationId xmlns:a16="http://schemas.microsoft.com/office/drawing/2014/main" xmlns="" id="{790D4F51-DC5D-471D-B230-0173C7D5E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00050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4689" name="Rectangle 113">
            <a:extLst>
              <a:ext uri="{FF2B5EF4-FFF2-40B4-BE49-F238E27FC236}">
                <a16:creationId xmlns:a16="http://schemas.microsoft.com/office/drawing/2014/main" xmlns="" id="{2FA5686E-2764-4E41-9328-1E905D305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02272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grpSp>
        <p:nvGrpSpPr>
          <p:cNvPr id="5" name="Group 115">
            <a:extLst>
              <a:ext uri="{FF2B5EF4-FFF2-40B4-BE49-F238E27FC236}">
                <a16:creationId xmlns:a16="http://schemas.microsoft.com/office/drawing/2014/main" xmlns="" id="{B6661BD1-647E-4EB6-95C6-524913D07E0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940175"/>
            <a:ext cx="8404225" cy="533400"/>
            <a:chOff x="240" y="2146"/>
            <a:chExt cx="5294" cy="336"/>
          </a:xfrm>
        </p:grpSpPr>
        <p:grpSp>
          <p:nvGrpSpPr>
            <p:cNvPr id="6232" name="Group 108">
              <a:extLst>
                <a:ext uri="{FF2B5EF4-FFF2-40B4-BE49-F238E27FC236}">
                  <a16:creationId xmlns:a16="http://schemas.microsoft.com/office/drawing/2014/main" xmlns="" id="{CA1831DC-1BB9-47E8-8983-CE19B50CE8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46"/>
              <a:ext cx="5294" cy="336"/>
              <a:chOff x="240" y="2160"/>
              <a:chExt cx="5294" cy="336"/>
            </a:xfrm>
          </p:grpSpPr>
          <p:grpSp>
            <p:nvGrpSpPr>
              <p:cNvPr id="6234" name="Group 99">
                <a:extLst>
                  <a:ext uri="{FF2B5EF4-FFF2-40B4-BE49-F238E27FC236}">
                    <a16:creationId xmlns:a16="http://schemas.microsoft.com/office/drawing/2014/main" xmlns="" id="{5BDBB712-9890-4B9B-9F4C-727908863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160"/>
                <a:ext cx="5294" cy="336"/>
                <a:chOff x="240" y="1488"/>
                <a:chExt cx="5294" cy="486"/>
              </a:xfrm>
            </p:grpSpPr>
            <p:sp>
              <p:nvSpPr>
                <p:cNvPr id="6236" name="Rectangle 100">
                  <a:extLst>
                    <a:ext uri="{FF2B5EF4-FFF2-40B4-BE49-F238E27FC236}">
                      <a16:creationId xmlns:a16="http://schemas.microsoft.com/office/drawing/2014/main" xmlns="" id="{A407ECF6-13BA-496A-9FFA-C3C6FD356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" y="1492"/>
                  <a:ext cx="5280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37" name="Line 101">
                  <a:extLst>
                    <a:ext uri="{FF2B5EF4-FFF2-40B4-BE49-F238E27FC236}">
                      <a16:creationId xmlns:a16="http://schemas.microsoft.com/office/drawing/2014/main" xmlns="" id="{968EFB3B-5C39-42D8-B93E-8789C3ABF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2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Line 102">
                  <a:extLst>
                    <a:ext uri="{FF2B5EF4-FFF2-40B4-BE49-F238E27FC236}">
                      <a16:creationId xmlns:a16="http://schemas.microsoft.com/office/drawing/2014/main" xmlns="" id="{B8A10E7F-C5BB-4735-AC77-6C20D79CF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Line 103">
                  <a:extLst>
                    <a:ext uri="{FF2B5EF4-FFF2-40B4-BE49-F238E27FC236}">
                      <a16:creationId xmlns:a16="http://schemas.microsoft.com/office/drawing/2014/main" xmlns="" id="{73E80FA5-6A92-4416-9214-573C50518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Line 104">
                  <a:extLst>
                    <a:ext uri="{FF2B5EF4-FFF2-40B4-BE49-F238E27FC236}">
                      <a16:creationId xmlns:a16="http://schemas.microsoft.com/office/drawing/2014/main" xmlns="" id="{C03B685A-7478-4EEC-BF82-E22B327A4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8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Line 105">
                  <a:extLst>
                    <a:ext uri="{FF2B5EF4-FFF2-40B4-BE49-F238E27FC236}">
                      <a16:creationId xmlns:a16="http://schemas.microsoft.com/office/drawing/2014/main" xmlns="" id="{FB8EA4BB-E466-4D67-BB93-C52E94336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0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2" name="Line 106">
                  <a:extLst>
                    <a:ext uri="{FF2B5EF4-FFF2-40B4-BE49-F238E27FC236}">
                      <a16:creationId xmlns:a16="http://schemas.microsoft.com/office/drawing/2014/main" xmlns="" id="{A5C9A2BD-2F10-4B17-BD96-988DBC103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968"/>
                  <a:ext cx="52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35" name="Line 107">
                <a:extLst>
                  <a:ext uri="{FF2B5EF4-FFF2-40B4-BE49-F238E27FC236}">
                    <a16:creationId xmlns:a16="http://schemas.microsoft.com/office/drawing/2014/main" xmlns="" id="{1765F7B5-9645-4663-8EAE-A22139CF4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3" name="Line 114">
              <a:extLst>
                <a:ext uri="{FF2B5EF4-FFF2-40B4-BE49-F238E27FC236}">
                  <a16:creationId xmlns:a16="http://schemas.microsoft.com/office/drawing/2014/main" xmlns="" id="{295C9BDB-1559-4DE6-B74E-C8EE5DE6D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17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92" name="Line 116">
            <a:extLst>
              <a:ext uri="{FF2B5EF4-FFF2-40B4-BE49-F238E27FC236}">
                <a16:creationId xmlns:a16="http://schemas.microsoft.com/office/drawing/2014/main" xmlns="" id="{F56B7952-1C30-4619-AB31-06FD6559F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94005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118">
            <a:extLst>
              <a:ext uri="{FF2B5EF4-FFF2-40B4-BE49-F238E27FC236}">
                <a16:creationId xmlns:a16="http://schemas.microsoft.com/office/drawing/2014/main" xmlns="" id="{63165BA5-238E-431B-A3C2-3FA0A64CE808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4479925"/>
            <a:ext cx="8407400" cy="533400"/>
            <a:chOff x="240" y="2146"/>
            <a:chExt cx="5294" cy="336"/>
          </a:xfrm>
        </p:grpSpPr>
        <p:grpSp>
          <p:nvGrpSpPr>
            <p:cNvPr id="6221" name="Group 119">
              <a:extLst>
                <a:ext uri="{FF2B5EF4-FFF2-40B4-BE49-F238E27FC236}">
                  <a16:creationId xmlns:a16="http://schemas.microsoft.com/office/drawing/2014/main" xmlns="" id="{1F61FA88-CDCE-4839-972A-F2B5D7DC4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146"/>
              <a:ext cx="5294" cy="336"/>
              <a:chOff x="240" y="2160"/>
              <a:chExt cx="5294" cy="336"/>
            </a:xfrm>
          </p:grpSpPr>
          <p:grpSp>
            <p:nvGrpSpPr>
              <p:cNvPr id="6223" name="Group 120">
                <a:extLst>
                  <a:ext uri="{FF2B5EF4-FFF2-40B4-BE49-F238E27FC236}">
                    <a16:creationId xmlns:a16="http://schemas.microsoft.com/office/drawing/2014/main" xmlns="" id="{E950ED7E-91DC-4041-A959-3E092D40F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2160"/>
                <a:ext cx="5294" cy="336"/>
                <a:chOff x="240" y="1488"/>
                <a:chExt cx="5294" cy="486"/>
              </a:xfrm>
            </p:grpSpPr>
            <p:sp>
              <p:nvSpPr>
                <p:cNvPr id="6225" name="Rectangle 121">
                  <a:extLst>
                    <a:ext uri="{FF2B5EF4-FFF2-40B4-BE49-F238E27FC236}">
                      <a16:creationId xmlns:a16="http://schemas.microsoft.com/office/drawing/2014/main" xmlns="" id="{3D752EC4-0731-42DD-8EC6-6793F7302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" y="1492"/>
                  <a:ext cx="5280" cy="48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226" name="Line 122">
                  <a:extLst>
                    <a:ext uri="{FF2B5EF4-FFF2-40B4-BE49-F238E27FC236}">
                      <a16:creationId xmlns:a16="http://schemas.microsoft.com/office/drawing/2014/main" xmlns="" id="{2A82761C-2A94-4D4F-939F-8089945620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2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7" name="Line 123">
                  <a:extLst>
                    <a:ext uri="{FF2B5EF4-FFF2-40B4-BE49-F238E27FC236}">
                      <a16:creationId xmlns:a16="http://schemas.microsoft.com/office/drawing/2014/main" xmlns="" id="{BF5ABD02-F4BE-43DB-93C3-AFA5DFE36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Line 124">
                  <a:extLst>
                    <a:ext uri="{FF2B5EF4-FFF2-40B4-BE49-F238E27FC236}">
                      <a16:creationId xmlns:a16="http://schemas.microsoft.com/office/drawing/2014/main" xmlns="" id="{49BC429A-F938-476A-A8AE-5296DE94AF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6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Line 125">
                  <a:extLst>
                    <a:ext uri="{FF2B5EF4-FFF2-40B4-BE49-F238E27FC236}">
                      <a16:creationId xmlns:a16="http://schemas.microsoft.com/office/drawing/2014/main" xmlns="" id="{34F8027D-2385-4B28-BCA2-22A2C2E41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8" y="1494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Line 126">
                  <a:extLst>
                    <a:ext uri="{FF2B5EF4-FFF2-40B4-BE49-F238E27FC236}">
                      <a16:creationId xmlns:a16="http://schemas.microsoft.com/office/drawing/2014/main" xmlns="" id="{B1BC534B-6F57-4A02-A48E-C6D29DD183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0" y="1488"/>
                  <a:ext cx="0" cy="4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1" name="Line 127">
                  <a:extLst>
                    <a:ext uri="{FF2B5EF4-FFF2-40B4-BE49-F238E27FC236}">
                      <a16:creationId xmlns:a16="http://schemas.microsoft.com/office/drawing/2014/main" xmlns="" id="{7A2F8038-6443-4254-B1E3-0D4A59C23B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" y="1968"/>
                  <a:ext cx="52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24" name="Line 128">
                <a:extLst>
                  <a:ext uri="{FF2B5EF4-FFF2-40B4-BE49-F238E27FC236}">
                    <a16:creationId xmlns:a16="http://schemas.microsoft.com/office/drawing/2014/main" xmlns="" id="{AE1E7B32-5AA2-4473-B5E8-B25BD73E5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6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22" name="Line 129">
              <a:extLst>
                <a:ext uri="{FF2B5EF4-FFF2-40B4-BE49-F238E27FC236}">
                  <a16:creationId xmlns:a16="http://schemas.microsoft.com/office/drawing/2014/main" xmlns="" id="{6DE19C98-BF35-4F54-A1DD-5D196DF5A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17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06" name="Rectangle 130">
            <a:extLst>
              <a:ext uri="{FF2B5EF4-FFF2-40B4-BE49-F238E27FC236}">
                <a16:creationId xmlns:a16="http://schemas.microsoft.com/office/drawing/2014/main" xmlns="" id="{DDEEB964-7092-4F63-93A4-EFAB64628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4473575"/>
            <a:ext cx="1060450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709" name="Rectangle 133">
            <a:extLst>
              <a:ext uri="{FF2B5EF4-FFF2-40B4-BE49-F238E27FC236}">
                <a16:creationId xmlns:a16="http://schemas.microsoft.com/office/drawing/2014/main" xmlns="" id="{732313AA-FB01-498B-A94D-826C5953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86275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710" name="Rectangle 134">
            <a:extLst>
              <a:ext uri="{FF2B5EF4-FFF2-40B4-BE49-F238E27FC236}">
                <a16:creationId xmlns:a16="http://schemas.microsoft.com/office/drawing/2014/main" xmlns="" id="{8AFD68FC-CF76-431A-BDC8-FD9FB260E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45402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4711" name="Rectangle 135">
            <a:extLst>
              <a:ext uri="{FF2B5EF4-FFF2-40B4-BE49-F238E27FC236}">
                <a16:creationId xmlns:a16="http://schemas.microsoft.com/office/drawing/2014/main" xmlns="" id="{E3136601-8FF4-415D-8AA9-C4B433E8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402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4712" name="Rectangle 136">
            <a:extLst>
              <a:ext uri="{FF2B5EF4-FFF2-40B4-BE49-F238E27FC236}">
                <a16:creationId xmlns:a16="http://schemas.microsoft.com/office/drawing/2014/main" xmlns="" id="{36DBA671-A8B2-4EA0-807D-4D1104B4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4489450"/>
            <a:ext cx="381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6211" name="Rectangle 137">
            <a:extLst>
              <a:ext uri="{FF2B5EF4-FFF2-40B4-BE49-F238E27FC236}">
                <a16:creationId xmlns:a16="http://schemas.microsoft.com/office/drawing/2014/main" xmlns="" id="{D7A45C2F-33BF-4B2E-9FE3-6AA7C6F2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0775"/>
            <a:ext cx="152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u="sng">
                <a:solidFill>
                  <a:srgbClr val="FF0066"/>
                </a:solidFill>
              </a:rPr>
              <a:t>Ví dụ:</a:t>
            </a:r>
          </a:p>
        </p:txBody>
      </p:sp>
      <p:sp>
        <p:nvSpPr>
          <p:cNvPr id="6212" name="Rectangle 138">
            <a:extLst>
              <a:ext uri="{FF2B5EF4-FFF2-40B4-BE49-F238E27FC236}">
                <a16:creationId xmlns:a16="http://schemas.microsoft.com/office/drawing/2014/main" xmlns="" id="{A85E1EC6-EAF1-434D-9DFE-BD7F0862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1146175"/>
            <a:ext cx="647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Viết số thập phân thích hợp vào chỗ tr</a:t>
            </a:r>
            <a:r>
              <a:rPr lang="en-US" altLang="en-US" sz="2400">
                <a:solidFill>
                  <a:srgbClr val="0066FF"/>
                </a:solidFill>
              </a:rPr>
              <a:t>ống:</a:t>
            </a:r>
          </a:p>
        </p:txBody>
      </p:sp>
      <p:sp>
        <p:nvSpPr>
          <p:cNvPr id="6213" name="Rectangle 139">
            <a:extLst>
              <a:ext uri="{FF2B5EF4-FFF2-40B4-BE49-F238E27FC236}">
                <a16:creationId xmlns:a16="http://schemas.microsoft.com/office/drawing/2014/main" xmlns="" id="{A9529E32-5290-4F30-92C7-616621E5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5" y="1516063"/>
            <a:ext cx="3962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b) 5 tấn 32 kg =            tấn </a:t>
            </a:r>
          </a:p>
        </p:txBody>
      </p:sp>
      <p:sp>
        <p:nvSpPr>
          <p:cNvPr id="6214" name="Rectangle 140">
            <a:extLst>
              <a:ext uri="{FF2B5EF4-FFF2-40B4-BE49-F238E27FC236}">
                <a16:creationId xmlns:a16="http://schemas.microsoft.com/office/drawing/2014/main" xmlns="" id="{F7973230-E86A-4708-8083-2D97D7766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600200"/>
            <a:ext cx="4114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a)  5 tấn132kg =            tấn ; </a:t>
            </a:r>
          </a:p>
        </p:txBody>
      </p:sp>
      <p:sp>
        <p:nvSpPr>
          <p:cNvPr id="6215" name="Rectangle 141">
            <a:extLst>
              <a:ext uri="{FF2B5EF4-FFF2-40B4-BE49-F238E27FC236}">
                <a16:creationId xmlns:a16="http://schemas.microsoft.com/office/drawing/2014/main" xmlns="" id="{048E88DA-F22A-4CDD-9BB6-042D5460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1501775"/>
            <a:ext cx="12954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 5,132  </a:t>
            </a:r>
          </a:p>
        </p:txBody>
      </p:sp>
      <p:sp>
        <p:nvSpPr>
          <p:cNvPr id="6216" name="Rectangle 142">
            <a:extLst>
              <a:ext uri="{FF2B5EF4-FFF2-40B4-BE49-F238E27FC236}">
                <a16:creationId xmlns:a16="http://schemas.microsoft.com/office/drawing/2014/main" xmlns="" id="{48C7C855-1575-4671-923B-6BEB29EB8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1577975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66"/>
                </a:solidFill>
              </a:rPr>
              <a:t>5,032  </a:t>
            </a:r>
          </a:p>
        </p:txBody>
      </p:sp>
      <p:grpSp>
        <p:nvGrpSpPr>
          <p:cNvPr id="6217" name="Group 115">
            <a:extLst>
              <a:ext uri="{FF2B5EF4-FFF2-40B4-BE49-F238E27FC236}">
                <a16:creationId xmlns:a16="http://schemas.microsoft.com/office/drawing/2014/main" xmlns="" id="{C46D4A69-1E10-4986-8461-D400DB111972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-79375"/>
            <a:ext cx="9032875" cy="1143000"/>
            <a:chOff x="0" y="0"/>
            <a:chExt cx="9032875" cy="1143000"/>
          </a:xfrm>
        </p:grpSpPr>
        <p:sp>
          <p:nvSpPr>
            <p:cNvPr id="6218" name="Rectangle 10">
              <a:extLst>
                <a:ext uri="{FF2B5EF4-FFF2-40B4-BE49-F238E27FC236}">
                  <a16:creationId xmlns:a16="http://schemas.microsoft.com/office/drawing/2014/main" xmlns="" id="{56443E91-B3C5-4883-ACD3-D428C21A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0"/>
              <a:ext cx="6781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6219" name="Rectangle 245">
              <a:extLst>
                <a:ext uri="{FF2B5EF4-FFF2-40B4-BE49-F238E27FC236}">
                  <a16:creationId xmlns:a16="http://schemas.microsoft.com/office/drawing/2014/main" xmlns="" id="{F719B887-EF69-4F3D-928C-A7F66DA18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381000"/>
              <a:ext cx="15240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u="sng">
                  <a:solidFill>
                    <a:srgbClr val="0000FF"/>
                  </a:solidFill>
                </a:rPr>
                <a:t>Toán</a:t>
              </a:r>
            </a:p>
          </p:txBody>
        </p:sp>
        <p:sp>
          <p:nvSpPr>
            <p:cNvPr id="6220" name="Rectangle 284">
              <a:extLst>
                <a:ext uri="{FF2B5EF4-FFF2-40B4-BE49-F238E27FC236}">
                  <a16:creationId xmlns:a16="http://schemas.microsoft.com/office/drawing/2014/main" xmlns="" id="{A6EA9164-BF34-4228-BE59-312E43334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38200"/>
              <a:ext cx="9032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66FF"/>
                  </a:solidFill>
                </a:rPr>
                <a:t>Tiết 42: </a:t>
              </a:r>
              <a:r>
                <a:rPr lang="en-US" altLang="en-US" sz="2000" b="1">
                  <a:solidFill>
                    <a:srgbClr val="FF0066"/>
                  </a:solidFill>
                </a:rPr>
                <a:t>VIẾT CÁC SỐ ĐO KHỐI LƯỢNG DƯỚI DẠNG SỐ THẬP PHÂN</a:t>
              </a:r>
              <a:endParaRPr lang="en-US" altLang="en-US" sz="2400" b="1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2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5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6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6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1000"/>
                                        <p:tgtEl>
                                          <p:spTgt spid="2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1000"/>
                                        <p:tgtEl>
                                          <p:spTgt spid="2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1000"/>
                                        <p:tgtEl>
                                          <p:spTgt spid="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2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4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4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2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24627" grpId="0"/>
      <p:bldP spid="24628" grpId="0"/>
      <p:bldP spid="24629" grpId="0"/>
      <p:bldP spid="24630" grpId="0"/>
      <p:bldP spid="24631" grpId="0"/>
      <p:bldP spid="24632" grpId="0"/>
      <p:bldP spid="24644" grpId="0"/>
      <p:bldP spid="24645" grpId="0"/>
      <p:bldP spid="24646" grpId="0"/>
      <p:bldP spid="24647" grpId="0"/>
      <p:bldP spid="24648" grpId="0"/>
      <p:bldP spid="24649" grpId="0"/>
      <p:bldP spid="24667" grpId="0"/>
      <p:bldP spid="24668" grpId="0"/>
      <p:bldP spid="24669" grpId="0"/>
      <p:bldP spid="24685" grpId="0"/>
      <p:bldP spid="24688" grpId="0"/>
      <p:bldP spid="24689" grpId="0"/>
      <p:bldP spid="24709" grpId="0"/>
      <p:bldP spid="24710" grpId="0"/>
      <p:bldP spid="24711" grpId="0"/>
      <p:bldP spid="247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3" name="Rectangle 85">
            <a:extLst>
              <a:ext uri="{FF2B5EF4-FFF2-40B4-BE49-F238E27FC236}">
                <a16:creationId xmlns:a16="http://schemas.microsoft.com/office/drawing/2014/main" xmlns="" id="{A56BF812-476B-42FD-8962-F69C08E6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143000"/>
            <a:ext cx="12636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rgbClr val="FF0000"/>
                </a:solidFill>
              </a:rPr>
              <a:t>Bài 2</a:t>
            </a:r>
            <a:r>
              <a:rPr lang="en-US" altLang="en-US" sz="2800" b="1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2614" name="Rectangle 86">
            <a:extLst>
              <a:ext uri="{FF2B5EF4-FFF2-40B4-BE49-F238E27FC236}">
                <a16:creationId xmlns:a16="http://schemas.microsoft.com/office/drawing/2014/main" xmlns="" id="{7E973BE6-51C5-49F2-842D-7AF64617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66FF"/>
                </a:solidFill>
              </a:rPr>
              <a:t>Viết các số đo sau dưới dạng số thập phân:</a:t>
            </a:r>
          </a:p>
        </p:txBody>
      </p:sp>
      <p:sp>
        <p:nvSpPr>
          <p:cNvPr id="22621" name="Rectangle 93">
            <a:extLst>
              <a:ext uri="{FF2B5EF4-FFF2-40B4-BE49-F238E27FC236}">
                <a16:creationId xmlns:a16="http://schemas.microsoft.com/office/drawing/2014/main" xmlns="" id="{F17FE920-0570-43B1-8D0A-D4200676F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1562100"/>
            <a:ext cx="5156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</a:rPr>
              <a:t>a) Có đơn vị đo là </a:t>
            </a:r>
            <a:r>
              <a:rPr lang="en-US" altLang="en-US" sz="2800" b="1">
                <a:solidFill>
                  <a:srgbClr val="FF0066"/>
                </a:solidFill>
              </a:rPr>
              <a:t>ki-lô-gam:</a:t>
            </a:r>
          </a:p>
        </p:txBody>
      </p:sp>
      <p:sp>
        <p:nvSpPr>
          <p:cNvPr id="22622" name="Rectangle 94">
            <a:extLst>
              <a:ext uri="{FF2B5EF4-FFF2-40B4-BE49-F238E27FC236}">
                <a16:creationId xmlns:a16="http://schemas.microsoft.com/office/drawing/2014/main" xmlns="" id="{AE0CD6E0-950A-4204-8315-3608BB636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3470275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</a:rPr>
              <a:t>b) Có đơn vị đo là </a:t>
            </a:r>
            <a:r>
              <a:rPr lang="en-US" altLang="en-US" sz="2800" b="1">
                <a:solidFill>
                  <a:srgbClr val="FF0066"/>
                </a:solidFill>
              </a:rPr>
              <a:t>tạ:</a:t>
            </a:r>
          </a:p>
        </p:txBody>
      </p:sp>
      <p:sp>
        <p:nvSpPr>
          <p:cNvPr id="22623" name="Rectangle 95">
            <a:extLst>
              <a:ext uri="{FF2B5EF4-FFF2-40B4-BE49-F238E27FC236}">
                <a16:creationId xmlns:a16="http://schemas.microsoft.com/office/drawing/2014/main" xmlns="" id="{EBC6AFCA-7CC4-4931-841F-7CF04646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20066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2 kg 50 g =                ;</a:t>
            </a:r>
          </a:p>
        </p:txBody>
      </p:sp>
      <p:sp>
        <p:nvSpPr>
          <p:cNvPr id="22624" name="Rectangle 96">
            <a:extLst>
              <a:ext uri="{FF2B5EF4-FFF2-40B4-BE49-F238E27FC236}">
                <a16:creationId xmlns:a16="http://schemas.microsoft.com/office/drawing/2014/main" xmlns="" id="{27816C7B-E015-4159-B393-0E5051C7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2082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10 kg 3 g =</a:t>
            </a:r>
          </a:p>
        </p:txBody>
      </p:sp>
      <p:sp>
        <p:nvSpPr>
          <p:cNvPr id="22625" name="Rectangle 97">
            <a:extLst>
              <a:ext uri="{FF2B5EF4-FFF2-40B4-BE49-F238E27FC236}">
                <a16:creationId xmlns:a16="http://schemas.microsoft.com/office/drawing/2014/main" xmlns="" id="{A0B22BE5-0402-42BB-8DDD-523EFCFD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2728913"/>
            <a:ext cx="321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45 kg 23 g =               </a:t>
            </a:r>
          </a:p>
        </p:txBody>
      </p:sp>
      <p:sp>
        <p:nvSpPr>
          <p:cNvPr id="22626" name="Rectangle 98">
            <a:extLst>
              <a:ext uri="{FF2B5EF4-FFF2-40B4-BE49-F238E27FC236}">
                <a16:creationId xmlns:a16="http://schemas.microsoft.com/office/drawing/2014/main" xmlns="" id="{C6B8FC4D-8016-4BF0-A1ED-F8D78B78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588" y="27305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500 g =                ;</a:t>
            </a:r>
          </a:p>
        </p:txBody>
      </p:sp>
      <p:sp>
        <p:nvSpPr>
          <p:cNvPr id="22628" name="Rectangle 100">
            <a:extLst>
              <a:ext uri="{FF2B5EF4-FFF2-40B4-BE49-F238E27FC236}">
                <a16:creationId xmlns:a16="http://schemas.microsoft.com/office/drawing/2014/main" xmlns="" id="{329C224C-815E-4F3D-8D69-84BC10F02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4149725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2 tạ 50 kg =                 ;</a:t>
            </a:r>
          </a:p>
        </p:txBody>
      </p:sp>
      <p:sp>
        <p:nvSpPr>
          <p:cNvPr id="22629" name="Rectangle 101">
            <a:extLst>
              <a:ext uri="{FF2B5EF4-FFF2-40B4-BE49-F238E27FC236}">
                <a16:creationId xmlns:a16="http://schemas.microsoft.com/office/drawing/2014/main" xmlns="" id="{1BF4A0B8-65DB-4586-A5A3-8F2130F5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776788"/>
            <a:ext cx="327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34 kg =                 ;                 </a:t>
            </a:r>
          </a:p>
        </p:txBody>
      </p:sp>
      <p:sp>
        <p:nvSpPr>
          <p:cNvPr id="22630" name="Rectangle 102">
            <a:extLst>
              <a:ext uri="{FF2B5EF4-FFF2-40B4-BE49-F238E27FC236}">
                <a16:creationId xmlns:a16="http://schemas.microsoft.com/office/drawing/2014/main" xmlns="" id="{65031F03-BA2F-4C12-9B4A-DAD0AD2A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525" y="4157663"/>
            <a:ext cx="304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3 tạ 3 kg  =                   </a:t>
            </a:r>
          </a:p>
        </p:txBody>
      </p:sp>
      <p:sp>
        <p:nvSpPr>
          <p:cNvPr id="22631" name="Rectangle 103">
            <a:extLst>
              <a:ext uri="{FF2B5EF4-FFF2-40B4-BE49-F238E27FC236}">
                <a16:creationId xmlns:a16="http://schemas.microsoft.com/office/drawing/2014/main" xmlns="" id="{CC72070A-58DA-4677-B4D0-AF9E0DBBD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716463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450kg =</a:t>
            </a:r>
          </a:p>
        </p:txBody>
      </p:sp>
      <p:sp>
        <p:nvSpPr>
          <p:cNvPr id="22632" name="Rectangle 104">
            <a:extLst>
              <a:ext uri="{FF2B5EF4-FFF2-40B4-BE49-F238E27FC236}">
                <a16:creationId xmlns:a16="http://schemas.microsoft.com/office/drawing/2014/main" xmlns="" id="{55D66C09-8031-4059-9C2B-0FBA443FB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2020888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2,05 kg</a:t>
            </a:r>
          </a:p>
        </p:txBody>
      </p:sp>
      <p:sp>
        <p:nvSpPr>
          <p:cNvPr id="22633" name="Rectangle 105">
            <a:extLst>
              <a:ext uri="{FF2B5EF4-FFF2-40B4-BE49-F238E27FC236}">
                <a16:creationId xmlns:a16="http://schemas.microsoft.com/office/drawing/2014/main" xmlns="" id="{D90D8752-B014-4385-9C8D-1EF31E70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2681288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45,023 kg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634" name="Rectangle 106">
            <a:extLst>
              <a:ext uri="{FF2B5EF4-FFF2-40B4-BE49-F238E27FC236}">
                <a16:creationId xmlns:a16="http://schemas.microsoft.com/office/drawing/2014/main" xmlns="" id="{A600B2D5-F544-4C4F-A3BF-8AB3278DB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082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10,003 kg </a:t>
            </a:r>
          </a:p>
        </p:txBody>
      </p:sp>
      <p:sp>
        <p:nvSpPr>
          <p:cNvPr id="22635" name="Rectangle 107">
            <a:extLst>
              <a:ext uri="{FF2B5EF4-FFF2-40B4-BE49-F238E27FC236}">
                <a16:creationId xmlns:a16="http://schemas.microsoft.com/office/drawing/2014/main" xmlns="" id="{9EEB7E96-2CB9-4D84-BB1A-7AFF0653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2611438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0,5 kg</a:t>
            </a:r>
          </a:p>
        </p:txBody>
      </p:sp>
      <p:sp>
        <p:nvSpPr>
          <p:cNvPr id="22636" name="Rectangle 108">
            <a:extLst>
              <a:ext uri="{FF2B5EF4-FFF2-40B4-BE49-F238E27FC236}">
                <a16:creationId xmlns:a16="http://schemas.microsoft.com/office/drawing/2014/main" xmlns="" id="{7083A22B-706D-4E06-B5DB-1C818496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37025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2,5 tạ</a:t>
            </a:r>
          </a:p>
        </p:txBody>
      </p:sp>
      <p:sp>
        <p:nvSpPr>
          <p:cNvPr id="22637" name="Rectangle 109">
            <a:extLst>
              <a:ext uri="{FF2B5EF4-FFF2-40B4-BE49-F238E27FC236}">
                <a16:creationId xmlns:a16="http://schemas.microsoft.com/office/drawing/2014/main" xmlns="" id="{ABBB4C08-C000-4F74-B451-401759179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738" y="4778375"/>
            <a:ext cx="1295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0,34 tạ</a:t>
            </a:r>
          </a:p>
        </p:txBody>
      </p:sp>
      <p:sp>
        <p:nvSpPr>
          <p:cNvPr id="22638" name="Rectangle 110">
            <a:extLst>
              <a:ext uri="{FF2B5EF4-FFF2-40B4-BE49-F238E27FC236}">
                <a16:creationId xmlns:a16="http://schemas.microsoft.com/office/drawing/2014/main" xmlns="" id="{54B210A9-D5D3-4A2E-888B-A8F222E9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189413"/>
            <a:ext cx="1295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3,03 tạ</a:t>
            </a:r>
          </a:p>
        </p:txBody>
      </p:sp>
      <p:sp>
        <p:nvSpPr>
          <p:cNvPr id="22639" name="Rectangle 111">
            <a:extLst>
              <a:ext uri="{FF2B5EF4-FFF2-40B4-BE49-F238E27FC236}">
                <a16:creationId xmlns:a16="http://schemas.microsoft.com/office/drawing/2014/main" xmlns="" id="{756477E9-D604-45E9-8921-80D33EECE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4786313"/>
            <a:ext cx="1295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</a:rPr>
              <a:t> 4,5 tạ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3" grpId="0"/>
      <p:bldP spid="22614" grpId="0"/>
      <p:bldP spid="22621" grpId="0"/>
      <p:bldP spid="22622" grpId="0"/>
      <p:bldP spid="22623" grpId="0"/>
      <p:bldP spid="22624" grpId="0"/>
      <p:bldP spid="22625" grpId="0"/>
      <p:bldP spid="22626" grpId="0"/>
      <p:bldP spid="22628" grpId="0"/>
      <p:bldP spid="22629" grpId="0"/>
      <p:bldP spid="22630" grpId="0"/>
      <p:bldP spid="22631" grpId="0"/>
      <p:bldP spid="22632" grpId="0"/>
      <p:bldP spid="22633" grpId="0"/>
      <p:bldP spid="22634" grpId="0"/>
      <p:bldP spid="22635" grpId="0"/>
      <p:bldP spid="22636" grpId="0"/>
      <p:bldP spid="22637" grpId="0"/>
      <p:bldP spid="22638" grpId="0"/>
      <p:bldP spid="226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6">
            <a:extLst>
              <a:ext uri="{FF2B5EF4-FFF2-40B4-BE49-F238E27FC236}">
                <a16:creationId xmlns:a16="http://schemas.microsoft.com/office/drawing/2014/main" xmlns="" id="{9934A538-2174-47A1-B132-34D8E1D2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07" y="563562"/>
            <a:ext cx="7681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 dirty="0" err="1">
                <a:solidFill>
                  <a:srgbClr val="FF0000"/>
                </a:solidFill>
              </a:rPr>
              <a:t>Bài</a:t>
            </a:r>
            <a:r>
              <a:rPr lang="en-US" altLang="en-US" sz="2400" u="sng" dirty="0">
                <a:solidFill>
                  <a:srgbClr val="FF0000"/>
                </a:solidFill>
              </a:rPr>
              <a:t> 3</a:t>
            </a:r>
            <a:r>
              <a:rPr lang="en-US" altLang="en-US" sz="2400" b="1" u="sng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altLang="en-US" sz="2400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vườn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thú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</a:rPr>
              <a:t> 6 con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sư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tử</a:t>
            </a:r>
            <a:r>
              <a:rPr lang="en-US" altLang="en-US" sz="2400" dirty="0" smtClean="0">
                <a:solidFill>
                  <a:srgbClr val="0000FF"/>
                </a:solidFill>
              </a:rPr>
              <a:t>.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Trung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bình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mỗi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con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ăn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hết</a:t>
            </a:r>
            <a:r>
              <a:rPr lang="en-US" altLang="en-US" sz="2400" dirty="0" smtClean="0">
                <a:solidFill>
                  <a:srgbClr val="0000FF"/>
                </a:solidFill>
              </a:rPr>
              <a:t> 9 kg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thịt</a:t>
            </a:r>
            <a:r>
              <a:rPr lang="en-US" altLang="en-US" sz="2400" dirty="0" smtClean="0">
                <a:solidFill>
                  <a:srgbClr val="0000FF"/>
                </a:solidFill>
              </a:rPr>
              <a:t>.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Hỏi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bao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nhiêu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tấn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thịt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nuôi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sư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tử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đó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2400" dirty="0" smtClean="0">
                <a:solidFill>
                  <a:srgbClr val="0000FF"/>
                </a:solidFill>
              </a:rPr>
              <a:t> 30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2400" dirty="0" smtClean="0">
                <a:solidFill>
                  <a:srgbClr val="0000FF"/>
                </a:solidFill>
              </a:rPr>
              <a:t> ? 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xmlns="" id="{CB505B24-30D8-48F4-887D-6C0803F8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20764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FF"/>
                </a:solidFill>
              </a:rPr>
              <a:t>Giải: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xmlns="" id="{61E90509-B310-4AB3-B592-342EE034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2595563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Lượng thịt để nuôi 6 con sư tử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trong 1 ngày là:</a:t>
            </a: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xmlns="" id="{4B27087B-0BE4-4A3F-9817-1CAD0560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913063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6 x 9 = 54 ( kg )</a:t>
            </a:r>
          </a:p>
        </p:txBody>
      </p:sp>
      <p:sp>
        <p:nvSpPr>
          <p:cNvPr id="26638" name="Rectangle 14">
            <a:extLst>
              <a:ext uri="{FF2B5EF4-FFF2-40B4-BE49-F238E27FC236}">
                <a16:creationId xmlns:a16="http://schemas.microsoft.com/office/drawing/2014/main" xmlns="" id="{22D51125-CEC2-46AC-820F-5A3893D0C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4016375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 1620 kg = 1,62 tấn</a:t>
            </a:r>
          </a:p>
        </p:txBody>
      </p:sp>
      <p:sp>
        <p:nvSpPr>
          <p:cNvPr id="26639" name="Rectangle 15">
            <a:extLst>
              <a:ext uri="{FF2B5EF4-FFF2-40B4-BE49-F238E27FC236}">
                <a16:creationId xmlns:a16="http://schemas.microsoft.com/office/drawing/2014/main" xmlns="" id="{8C088CC1-8021-45E2-B378-3CC95DD5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343400"/>
            <a:ext cx="2819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Đáp số:  1,62 tấn</a:t>
            </a: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xmlns="" id="{F42AE689-2484-4D58-8A5F-E0F67441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3643313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54 x 30 = 1620 ( kg )</a:t>
            </a:r>
          </a:p>
        </p:txBody>
      </p:sp>
      <p:sp>
        <p:nvSpPr>
          <p:cNvPr id="26646" name="Rectangle 22">
            <a:extLst>
              <a:ext uri="{FF2B5EF4-FFF2-40B4-BE49-F238E27FC236}">
                <a16:creationId xmlns:a16="http://schemas.microsoft.com/office/drawing/2014/main" xmlns="" id="{118B0E42-4251-4ECA-808B-71E603B1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38" y="33147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Lượng thịt để nuôi 6 con sư tử trong 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30 ngày là:</a:t>
            </a:r>
          </a:p>
        </p:txBody>
      </p:sp>
      <p:sp>
        <p:nvSpPr>
          <p:cNvPr id="26649" name="Rectangle 25">
            <a:extLst>
              <a:ext uri="{FF2B5EF4-FFF2-40B4-BE49-F238E27FC236}">
                <a16:creationId xmlns:a16="http://schemas.microsoft.com/office/drawing/2014/main" xmlns="" id="{06E5AFF1-43A6-4DF8-ADC8-1D5B4DF74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098675"/>
            <a:ext cx="11969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</a:t>
            </a:r>
            <a:r>
              <a:rPr lang="en-US" altLang="en-US" sz="2400" b="1" i="1" u="sng">
                <a:solidFill>
                  <a:srgbClr val="FF66FF"/>
                </a:solidFill>
              </a:rPr>
              <a:t>Cách1:</a:t>
            </a:r>
            <a:r>
              <a:rPr lang="en-US" altLang="en-US" sz="2400" i="1" u="sng">
                <a:solidFill>
                  <a:srgbClr val="FF66FF"/>
                </a:solidFill>
              </a:rPr>
              <a:t>   </a:t>
            </a:r>
          </a:p>
        </p:txBody>
      </p:sp>
      <p:sp>
        <p:nvSpPr>
          <p:cNvPr id="26662" name="Rectangle 38">
            <a:extLst>
              <a:ext uri="{FF2B5EF4-FFF2-40B4-BE49-F238E27FC236}">
                <a16:creationId xmlns:a16="http://schemas.microsoft.com/office/drawing/2014/main" xmlns="" id="{E0395B93-02A5-4336-A193-E2F1415E5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338388"/>
            <a:ext cx="2819400" cy="29670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63" name="Picture 39">
            <a:extLst>
              <a:ext uri="{FF2B5EF4-FFF2-40B4-BE49-F238E27FC236}">
                <a16:creationId xmlns:a16="http://schemas.microsoft.com/office/drawing/2014/main" xmlns="" id="{90744E80-7B0D-42D4-B580-D0808BC6AC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39963"/>
            <a:ext cx="1349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40">
            <a:extLst>
              <a:ext uri="{FF2B5EF4-FFF2-40B4-BE49-F238E27FC236}">
                <a16:creationId xmlns:a16="http://schemas.microsoft.com/office/drawing/2014/main" xmlns="" id="{E0C5F216-B7C1-4EF7-BC2A-DCF82EFB93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016250"/>
            <a:ext cx="14112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41">
            <a:extLst>
              <a:ext uri="{FF2B5EF4-FFF2-40B4-BE49-F238E27FC236}">
                <a16:creationId xmlns:a16="http://schemas.microsoft.com/office/drawing/2014/main" xmlns="" id="{CE48FDB5-D2EB-4833-BBDA-AC8C48D199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57638"/>
            <a:ext cx="143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Picture 42">
            <a:extLst>
              <a:ext uri="{FF2B5EF4-FFF2-40B4-BE49-F238E27FC236}">
                <a16:creationId xmlns:a16="http://schemas.microsoft.com/office/drawing/2014/main" xmlns="" id="{D82BA017-2039-4C72-9B60-AD2AB9A64A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228850"/>
            <a:ext cx="1349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Picture 43">
            <a:extLst>
              <a:ext uri="{FF2B5EF4-FFF2-40B4-BE49-F238E27FC236}">
                <a16:creationId xmlns:a16="http://schemas.microsoft.com/office/drawing/2014/main" xmlns="" id="{5FD9F6AD-6DC6-4BBC-8FE7-6367C4DBE3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3033713"/>
            <a:ext cx="14112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8" name="Picture 44">
            <a:extLst>
              <a:ext uri="{FF2B5EF4-FFF2-40B4-BE49-F238E27FC236}">
                <a16:creationId xmlns:a16="http://schemas.microsoft.com/office/drawing/2014/main" xmlns="" id="{E553E30D-47BD-43B2-BF82-DE3C34D5F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975100"/>
            <a:ext cx="14398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0" name="Line 46">
            <a:extLst>
              <a:ext uri="{FF2B5EF4-FFF2-40B4-BE49-F238E27FC236}">
                <a16:creationId xmlns:a16="http://schemas.microsoft.com/office/drawing/2014/main" xmlns="" id="{9BF558D4-D600-4AC2-AA4A-9447C282B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2319338"/>
            <a:ext cx="2895600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50">
            <a:extLst>
              <a:ext uri="{FF2B5EF4-FFF2-40B4-BE49-F238E27FC236}">
                <a16:creationId xmlns:a16="http://schemas.microsoft.com/office/drawing/2014/main" xmlns="" id="{83FC74D1-AE43-4A43-9912-885BFF5CA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314575"/>
            <a:ext cx="0" cy="29718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51">
            <a:extLst>
              <a:ext uri="{FF2B5EF4-FFF2-40B4-BE49-F238E27FC236}">
                <a16:creationId xmlns:a16="http://schemas.microsoft.com/office/drawing/2014/main" xmlns="" id="{26DB20AD-C547-4EDC-BF7E-DC9F73CEE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" y="5300663"/>
            <a:ext cx="2895600" cy="1587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6" name="Line 52">
            <a:extLst>
              <a:ext uri="{FF2B5EF4-FFF2-40B4-BE49-F238E27FC236}">
                <a16:creationId xmlns:a16="http://schemas.microsoft.com/office/drawing/2014/main" xmlns="" id="{EAEFFD33-E685-40DA-B68A-6657282F5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" y="2343150"/>
            <a:ext cx="0" cy="29718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6" grpId="0"/>
      <p:bldP spid="26638" grpId="0"/>
      <p:bldP spid="26639" grpId="0"/>
      <p:bldP spid="26637" grpId="0"/>
      <p:bldP spid="26646" grpId="0"/>
      <p:bldP spid="266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>
            <a:extLst>
              <a:ext uri="{FF2B5EF4-FFF2-40B4-BE49-F238E27FC236}">
                <a16:creationId xmlns:a16="http://schemas.microsoft.com/office/drawing/2014/main" xmlns="" id="{C3F3B399-7EBD-4914-927B-6BC2201C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409575"/>
            <a:ext cx="990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</a:t>
            </a:r>
            <a:endParaRPr lang="en-US" altLang="en-US" sz="2400" i="1" u="sng">
              <a:solidFill>
                <a:srgbClr val="FF66FF"/>
              </a:solidFill>
            </a:endParaRPr>
          </a:p>
        </p:txBody>
      </p:sp>
      <p:sp>
        <p:nvSpPr>
          <p:cNvPr id="9222" name="Rectangle 30">
            <a:extLst>
              <a:ext uri="{FF2B5EF4-FFF2-40B4-BE49-F238E27FC236}">
                <a16:creationId xmlns:a16="http://schemas.microsoft.com/office/drawing/2014/main" xmlns="" id="{134D75AB-C697-45B0-ACD3-28C72AD9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70167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FF"/>
                </a:solidFill>
              </a:rPr>
              <a:t>Giải:</a:t>
            </a:r>
          </a:p>
        </p:txBody>
      </p:sp>
      <p:sp>
        <p:nvSpPr>
          <p:cNvPr id="40991" name="Rectangle 31">
            <a:extLst>
              <a:ext uri="{FF2B5EF4-FFF2-40B4-BE49-F238E27FC236}">
                <a16:creationId xmlns:a16="http://schemas.microsoft.com/office/drawing/2014/main" xmlns="" id="{E29B832B-D53A-4CDA-8BEC-7A5D20F3B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1120775"/>
            <a:ext cx="731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Lượng thịt để nuôi 1 con sư tử trong 30 ngày là:</a:t>
            </a:r>
          </a:p>
        </p:txBody>
      </p:sp>
      <p:sp>
        <p:nvSpPr>
          <p:cNvPr id="40992" name="Rectangle 32">
            <a:extLst>
              <a:ext uri="{FF2B5EF4-FFF2-40B4-BE49-F238E27FC236}">
                <a16:creationId xmlns:a16="http://schemas.microsoft.com/office/drawing/2014/main" xmlns="" id="{B7AF99C6-9DFE-4430-A8CF-FF0C88C59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597025"/>
            <a:ext cx="289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 30 x 9 = 270 ( kg )</a:t>
            </a:r>
          </a:p>
        </p:txBody>
      </p:sp>
      <p:sp>
        <p:nvSpPr>
          <p:cNvPr id="40993" name="Rectangle 33">
            <a:extLst>
              <a:ext uri="{FF2B5EF4-FFF2-40B4-BE49-F238E27FC236}">
                <a16:creationId xmlns:a16="http://schemas.microsoft.com/office/drawing/2014/main" xmlns="" id="{C5EF2070-B7C8-4218-9DFF-CBF40D49A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26543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 1620 kg = 1,62 tấn</a:t>
            </a:r>
          </a:p>
        </p:txBody>
      </p:sp>
      <p:sp>
        <p:nvSpPr>
          <p:cNvPr id="40994" name="Rectangle 34">
            <a:extLst>
              <a:ext uri="{FF2B5EF4-FFF2-40B4-BE49-F238E27FC236}">
                <a16:creationId xmlns:a16="http://schemas.microsoft.com/office/drawing/2014/main" xmlns="" id="{828960CF-E380-4C5A-8C0E-AC2AE157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3005137"/>
            <a:ext cx="2819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Đáp số:  1,62 tấn</a:t>
            </a:r>
          </a:p>
        </p:txBody>
      </p:sp>
      <p:sp>
        <p:nvSpPr>
          <p:cNvPr id="40995" name="Rectangle 35">
            <a:extLst>
              <a:ext uri="{FF2B5EF4-FFF2-40B4-BE49-F238E27FC236}">
                <a16:creationId xmlns:a16="http://schemas.microsoft.com/office/drawing/2014/main" xmlns="" id="{E5457F80-9798-45DB-8BC7-3B380576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839912"/>
            <a:ext cx="72294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Lượng thịt để nuôi 6 con sư tử trong 30 ngày là:</a:t>
            </a:r>
          </a:p>
        </p:txBody>
      </p:sp>
      <p:sp>
        <p:nvSpPr>
          <p:cNvPr id="40996" name="Line 36">
            <a:extLst>
              <a:ext uri="{FF2B5EF4-FFF2-40B4-BE49-F238E27FC236}">
                <a16:creationId xmlns:a16="http://schemas.microsoft.com/office/drawing/2014/main" xmlns="" id="{6ACAFC6C-830A-4996-BD40-3AC7B1907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36962"/>
            <a:ext cx="40123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Rectangle 37">
            <a:extLst>
              <a:ext uri="{FF2B5EF4-FFF2-40B4-BE49-F238E27FC236}">
                <a16:creationId xmlns:a16="http://schemas.microsoft.com/office/drawing/2014/main" xmlns="" id="{E11DBBA3-575F-419E-9ABD-6449DE2A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723900"/>
            <a:ext cx="1395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</a:t>
            </a:r>
            <a:r>
              <a:rPr lang="en-US" altLang="en-US" sz="2400" b="1" i="1" u="sng">
                <a:solidFill>
                  <a:srgbClr val="FF66FF"/>
                </a:solidFill>
              </a:rPr>
              <a:t>Cách2:</a:t>
            </a:r>
            <a:r>
              <a:rPr lang="en-US" altLang="en-US" sz="2400" i="1" u="sng">
                <a:solidFill>
                  <a:srgbClr val="FF66FF"/>
                </a:solidFill>
              </a:rPr>
              <a:t>   </a:t>
            </a:r>
          </a:p>
        </p:txBody>
      </p:sp>
      <p:sp>
        <p:nvSpPr>
          <p:cNvPr id="40999" name="Rectangle 39">
            <a:extLst>
              <a:ext uri="{FF2B5EF4-FFF2-40B4-BE49-F238E27FC236}">
                <a16:creationId xmlns:a16="http://schemas.microsoft.com/office/drawing/2014/main" xmlns="" id="{4FEE55A7-C003-4344-93F1-6A2DB937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2263775"/>
            <a:ext cx="37099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6 x  270 = 1620 ( kg )</a:t>
            </a:r>
          </a:p>
        </p:txBody>
      </p:sp>
      <p:sp>
        <p:nvSpPr>
          <p:cNvPr id="41000" name="Rectangle 40">
            <a:extLst>
              <a:ext uri="{FF2B5EF4-FFF2-40B4-BE49-F238E27FC236}">
                <a16:creationId xmlns:a16="http://schemas.microsoft.com/office/drawing/2014/main" xmlns="" id="{7F960985-BAE1-4494-BB37-BD6F38FA7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437" y="389598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FF"/>
                </a:solidFill>
              </a:rPr>
              <a:t>Giải:</a:t>
            </a:r>
          </a:p>
        </p:txBody>
      </p:sp>
      <p:sp>
        <p:nvSpPr>
          <p:cNvPr id="41001" name="Rectangle 41">
            <a:extLst>
              <a:ext uri="{FF2B5EF4-FFF2-40B4-BE49-F238E27FC236}">
                <a16:creationId xmlns:a16="http://schemas.microsoft.com/office/drawing/2014/main" xmlns="" id="{FFC5188E-56F5-41A2-B778-B5A738C72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037" y="3918210"/>
            <a:ext cx="1419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</a:rPr>
              <a:t>  </a:t>
            </a:r>
            <a:r>
              <a:rPr lang="en-US" altLang="en-US" sz="2400" b="1" i="1" u="sng" dirty="0">
                <a:solidFill>
                  <a:srgbClr val="FF66FF"/>
                </a:solidFill>
              </a:rPr>
              <a:t>Cách3:</a:t>
            </a:r>
            <a:r>
              <a:rPr lang="en-US" altLang="en-US" sz="2400" i="1" u="sng" dirty="0">
                <a:solidFill>
                  <a:srgbClr val="FF66FF"/>
                </a:solidFill>
              </a:rPr>
              <a:t>   </a:t>
            </a:r>
          </a:p>
        </p:txBody>
      </p:sp>
      <p:sp>
        <p:nvSpPr>
          <p:cNvPr id="41003" name="Rectangle 43">
            <a:extLst>
              <a:ext uri="{FF2B5EF4-FFF2-40B4-BE49-F238E27FC236}">
                <a16:creationId xmlns:a16="http://schemas.microsoft.com/office/drawing/2014/main" xmlns="" id="{CB086CB1-530A-4642-B1DB-E2C178EE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200" y="4756410"/>
            <a:ext cx="5181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( 6 x 9 ) x 30  = 1620 ( kg )</a:t>
            </a:r>
          </a:p>
        </p:txBody>
      </p:sp>
      <p:sp>
        <p:nvSpPr>
          <p:cNvPr id="41004" name="Rectangle 44">
            <a:extLst>
              <a:ext uri="{FF2B5EF4-FFF2-40B4-BE49-F238E27FC236}">
                <a16:creationId xmlns:a16="http://schemas.microsoft.com/office/drawing/2014/main" xmlns="" id="{3074042D-482B-4520-B486-AAAE5555D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212" y="4994535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  1620 kg = 1,62 tấn</a:t>
            </a:r>
          </a:p>
        </p:txBody>
      </p:sp>
      <p:sp>
        <p:nvSpPr>
          <p:cNvPr id="41005" name="Rectangle 45">
            <a:extLst>
              <a:ext uri="{FF2B5EF4-FFF2-40B4-BE49-F238E27FC236}">
                <a16:creationId xmlns:a16="http://schemas.microsoft.com/office/drawing/2014/main" xmlns="" id="{8104AFEB-F895-4529-9B96-939751934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500" y="5291397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 Đáp số:  1,62 tấn</a:t>
            </a:r>
          </a:p>
        </p:txBody>
      </p:sp>
      <p:sp>
        <p:nvSpPr>
          <p:cNvPr id="41006" name="Rectangle 46">
            <a:extLst>
              <a:ext uri="{FF2B5EF4-FFF2-40B4-BE49-F238E27FC236}">
                <a16:creationId xmlns:a16="http://schemas.microsoft.com/office/drawing/2014/main" xmlns="" id="{1CD21F1C-6EB2-4789-8891-9305B6C2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4221682"/>
            <a:ext cx="7239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</a:rPr>
              <a:t>Lượng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thịt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nuôi</a:t>
            </a:r>
            <a:r>
              <a:rPr lang="en-US" altLang="en-US" sz="2400" dirty="0">
                <a:solidFill>
                  <a:srgbClr val="0000FF"/>
                </a:solidFill>
              </a:rPr>
              <a:t> 6 con </a:t>
            </a:r>
            <a:r>
              <a:rPr lang="en-US" altLang="en-US" sz="2400" dirty="0" err="1">
                <a:solidFill>
                  <a:srgbClr val="0000FF"/>
                </a:solidFill>
              </a:rPr>
              <a:t>sư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tử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9238" name="Rectangle 10">
            <a:extLst>
              <a:ext uri="{FF2B5EF4-FFF2-40B4-BE49-F238E27FC236}">
                <a16:creationId xmlns:a16="http://schemas.microsoft.com/office/drawing/2014/main" xmlns="" id="{0A62E83F-927C-41EC-9058-9F764688E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-1522413"/>
            <a:ext cx="678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91" grpId="0"/>
      <p:bldP spid="40992" grpId="0"/>
      <p:bldP spid="40993" grpId="0"/>
      <p:bldP spid="40994" grpId="0"/>
      <p:bldP spid="40995" grpId="0"/>
      <p:bldP spid="40999" grpId="0"/>
      <p:bldP spid="41000" grpId="0"/>
      <p:bldP spid="41001" grpId="0"/>
      <p:bldP spid="41003" grpId="0"/>
      <p:bldP spid="41004" grpId="0"/>
      <p:bldP spid="41005" grpId="0"/>
      <p:bldP spid="410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Oval 4">
            <a:extLst>
              <a:ext uri="{FF2B5EF4-FFF2-40B4-BE49-F238E27FC236}">
                <a16:creationId xmlns:a16="http://schemas.microsoft.com/office/drawing/2014/main" xmlns="" id="{3D035224-67F6-4ED0-87FD-38A3553CF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6013450"/>
            <a:ext cx="590550" cy="5334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Oval 5">
            <a:extLst>
              <a:ext uri="{FF2B5EF4-FFF2-40B4-BE49-F238E27FC236}">
                <a16:creationId xmlns:a16="http://schemas.microsoft.com/office/drawing/2014/main" xmlns="" id="{808F4025-2FC0-492D-8801-D57B4D08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133600"/>
            <a:ext cx="533400" cy="609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Oval 6">
            <a:extLst>
              <a:ext uri="{FF2B5EF4-FFF2-40B4-BE49-F238E27FC236}">
                <a16:creationId xmlns:a16="http://schemas.microsoft.com/office/drawing/2014/main" xmlns="" id="{CC135559-E184-4322-AB08-DA8E89617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6076950"/>
            <a:ext cx="685800" cy="6858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Oval 7">
            <a:extLst>
              <a:ext uri="{FF2B5EF4-FFF2-40B4-BE49-F238E27FC236}">
                <a16:creationId xmlns:a16="http://schemas.microsoft.com/office/drawing/2014/main" xmlns="" id="{2ABE2B7F-A598-4C73-A1AB-7148A425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3435350"/>
            <a:ext cx="609600" cy="6096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46" name="Group 8">
            <a:extLst>
              <a:ext uri="{FF2B5EF4-FFF2-40B4-BE49-F238E27FC236}">
                <a16:creationId xmlns:a16="http://schemas.microsoft.com/office/drawing/2014/main" xmlns="" id="{7DB2A940-13CD-4BB6-8892-F509605BB642}"/>
              </a:ext>
            </a:extLst>
          </p:cNvPr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080"/>
            <a:chExt cx="5760" cy="3216"/>
          </a:xfrm>
        </p:grpSpPr>
        <p:sp>
          <p:nvSpPr>
            <p:cNvPr id="10297" name="Rectangle 9">
              <a:extLst>
                <a:ext uri="{FF2B5EF4-FFF2-40B4-BE49-F238E27FC236}">
                  <a16:creationId xmlns:a16="http://schemas.microsoft.com/office/drawing/2014/main" xmlns="" id="{9B6CE9BC-AFBC-469C-8945-9EBCC106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298" name="Rectangle 10">
              <a:extLst>
                <a:ext uri="{FF2B5EF4-FFF2-40B4-BE49-F238E27FC236}">
                  <a16:creationId xmlns:a16="http://schemas.microsoft.com/office/drawing/2014/main" xmlns="" id="{CB59EF13-F7EF-4688-89EA-917F89098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299" name="Rectangle 11">
              <a:extLst>
                <a:ext uri="{FF2B5EF4-FFF2-40B4-BE49-F238E27FC236}">
                  <a16:creationId xmlns:a16="http://schemas.microsoft.com/office/drawing/2014/main" xmlns="" id="{25CD4DE8-8784-4B31-9EC8-A6055B6D8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0300" name="Rectangle 12">
              <a:extLst>
                <a:ext uri="{FF2B5EF4-FFF2-40B4-BE49-F238E27FC236}">
                  <a16:creationId xmlns:a16="http://schemas.microsoft.com/office/drawing/2014/main" xmlns="" id="{6C7BC405-F5AB-4324-861D-EF1A9BF7A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10247" name="Rectangle 18">
            <a:extLst>
              <a:ext uri="{FF2B5EF4-FFF2-40B4-BE49-F238E27FC236}">
                <a16:creationId xmlns:a16="http://schemas.microsoft.com/office/drawing/2014/main" xmlns="" id="{1C783887-DA67-4136-BB49-A9D3112B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65625"/>
            <a:ext cx="4191000" cy="609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Biết ba con : gà ,  ngỗng , thỏ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 cân nặng lần lượt là : </a:t>
            </a:r>
          </a:p>
        </p:txBody>
      </p:sp>
      <p:sp>
        <p:nvSpPr>
          <p:cNvPr id="10248" name="Rectangle 22">
            <a:extLst>
              <a:ext uri="{FF2B5EF4-FFF2-40B4-BE49-F238E27FC236}">
                <a16:creationId xmlns:a16="http://schemas.microsoft.com/office/drawing/2014/main" xmlns="" id="{5F57528F-D18F-4D7D-BD37-6A25B0F4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4752975"/>
            <a:ext cx="449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Trong các số  512,34 ; 423,15  ; 423,51</a:t>
            </a:r>
            <a:r>
              <a:rPr lang="en-US" altLang="en-US" sz="2000"/>
              <a:t>            </a:t>
            </a:r>
            <a:endParaRPr lang="en-US" alt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số có chữ số 5 ở hàng phần trăm là:</a:t>
            </a:r>
          </a:p>
        </p:txBody>
      </p:sp>
      <p:sp>
        <p:nvSpPr>
          <p:cNvPr id="10249" name="Rectangle 23">
            <a:extLst>
              <a:ext uri="{FF2B5EF4-FFF2-40B4-BE49-F238E27FC236}">
                <a16:creationId xmlns:a16="http://schemas.microsoft.com/office/drawing/2014/main" xmlns="" id="{BAF3D0A2-3E50-4BD1-9549-CB2D40B6C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267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00"/>
                </a:solidFill>
              </a:rPr>
              <a:t>  </a:t>
            </a:r>
          </a:p>
          <a:p>
            <a:pPr eaLnBrk="1" hangingPunct="1"/>
            <a:endParaRPr lang="en-US" altLang="en-US" sz="2000">
              <a:solidFill>
                <a:srgbClr val="FF33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FF3300"/>
                </a:solidFill>
              </a:rPr>
              <a:t>Chọn chữ cái đặt trước </a:t>
            </a:r>
            <a:r>
              <a:rPr lang="en-US" altLang="en-US" sz="2000">
                <a:solidFill>
                  <a:srgbClr val="FF0066"/>
                </a:solidFill>
              </a:rPr>
              <a:t>k</a:t>
            </a:r>
            <a:r>
              <a:rPr lang="en-US" altLang="en-US">
                <a:solidFill>
                  <a:srgbClr val="FF0066"/>
                </a:solidFill>
              </a:rPr>
              <a:t>ết quả</a:t>
            </a:r>
            <a:r>
              <a:rPr lang="en-US" altLang="en-US" sz="2000">
                <a:solidFill>
                  <a:srgbClr val="FF0066"/>
                </a:solidFill>
              </a:rPr>
              <a:t> đúng</a:t>
            </a:r>
            <a:r>
              <a:rPr lang="en-US" altLang="en-US" sz="2000">
                <a:solidFill>
                  <a:srgbClr val="FF3300"/>
                </a:solidFill>
              </a:rPr>
              <a:t>.</a:t>
            </a:r>
          </a:p>
          <a:p>
            <a:pPr eaLnBrk="1" hangingPunct="1"/>
            <a:r>
              <a:rPr lang="en-US" altLang="en-US" sz="2000"/>
              <a:t>                 </a:t>
            </a:r>
            <a:endParaRPr lang="en-US" alt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50" name="Rectangle 29">
            <a:extLst>
              <a:ext uri="{FF2B5EF4-FFF2-40B4-BE49-F238E27FC236}">
                <a16:creationId xmlns:a16="http://schemas.microsoft.com/office/drawing/2014/main" xmlns="" id="{E00F656E-C609-4284-B96E-2C7FEECFE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943225"/>
            <a:ext cx="3886200" cy="4572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B.</a:t>
            </a:r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</a:rPr>
              <a:t>10 tấn 15 kg = 10,150 kg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730" name="AutoShape 34">
            <a:extLst>
              <a:ext uri="{FF2B5EF4-FFF2-40B4-BE49-F238E27FC236}">
                <a16:creationId xmlns:a16="http://schemas.microsoft.com/office/drawing/2014/main" xmlns="" id="{F4D251B5-28F0-4230-AD52-EAAC4218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1" y="1709737"/>
            <a:ext cx="287254" cy="204788"/>
          </a:xfrm>
          <a:prstGeom prst="cloudCallout">
            <a:avLst>
              <a:gd name="adj1" fmla="val -4375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000"/>
          </a:p>
        </p:txBody>
      </p:sp>
      <p:sp>
        <p:nvSpPr>
          <p:cNvPr id="29731" name="AutoShape 35">
            <a:extLst>
              <a:ext uri="{FF2B5EF4-FFF2-40B4-BE49-F238E27FC236}">
                <a16:creationId xmlns:a16="http://schemas.microsoft.com/office/drawing/2014/main" xmlns="" id="{ACD05B40-E52F-4970-89EA-0C23A9CAB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8766"/>
            <a:ext cx="304800" cy="50516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2" name="AutoShape 36">
            <a:extLst>
              <a:ext uri="{FF2B5EF4-FFF2-40B4-BE49-F238E27FC236}">
                <a16:creationId xmlns:a16="http://schemas.microsoft.com/office/drawing/2014/main" xmlns="" id="{FD95143E-3BB3-4E21-A06B-2F0DFB77F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1631950"/>
            <a:ext cx="533400" cy="1397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33" name="AutoShape 37">
            <a:extLst>
              <a:ext uri="{FF2B5EF4-FFF2-40B4-BE49-F238E27FC236}">
                <a16:creationId xmlns:a16="http://schemas.microsoft.com/office/drawing/2014/main" xmlns="" id="{F12F3C86-B861-4936-B2E7-3EF646FC7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399" y="4310230"/>
            <a:ext cx="200025" cy="230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Text Box 38">
            <a:extLst>
              <a:ext uri="{FF2B5EF4-FFF2-40B4-BE49-F238E27FC236}">
                <a16:creationId xmlns:a16="http://schemas.microsoft.com/office/drawing/2014/main" xmlns="" id="{19547E60-FCB4-46CF-A793-F8688E05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451225"/>
            <a:ext cx="666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C.</a:t>
            </a:r>
          </a:p>
        </p:txBody>
      </p:sp>
      <p:sp>
        <p:nvSpPr>
          <p:cNvPr id="10256" name="Text Box 39">
            <a:extLst>
              <a:ext uri="{FF2B5EF4-FFF2-40B4-BE49-F238E27FC236}">
                <a16:creationId xmlns:a16="http://schemas.microsoft.com/office/drawing/2014/main" xmlns="" id="{C25B7651-CB93-4D52-BA01-B8C97FB26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6075363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B.  </a:t>
            </a:r>
            <a:r>
              <a:rPr lang="en-US" altLang="en-US" sz="2400">
                <a:solidFill>
                  <a:srgbClr val="0000FF"/>
                </a:solidFill>
              </a:rPr>
              <a:t>Con ngỗng</a:t>
            </a:r>
          </a:p>
        </p:txBody>
      </p:sp>
      <p:sp>
        <p:nvSpPr>
          <p:cNvPr id="10257" name="Text Box 40">
            <a:extLst>
              <a:ext uri="{FF2B5EF4-FFF2-40B4-BE49-F238E27FC236}">
                <a16:creationId xmlns:a16="http://schemas.microsoft.com/office/drawing/2014/main" xmlns="" id="{C3029232-F520-402B-9D3E-FC8A590F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21300"/>
            <a:ext cx="464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</a:rPr>
              <a:t>Trong ba con trên ,con nào nặng nhất.</a:t>
            </a:r>
          </a:p>
        </p:txBody>
      </p:sp>
      <p:sp>
        <p:nvSpPr>
          <p:cNvPr id="10258" name="Rectangle 41">
            <a:extLst>
              <a:ext uri="{FF2B5EF4-FFF2-40B4-BE49-F238E27FC236}">
                <a16:creationId xmlns:a16="http://schemas.microsoft.com/office/drawing/2014/main" xmlns="" id="{AE5D52A1-C790-4E43-AF3B-42EF0383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1765300"/>
            <a:ext cx="37338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3300"/>
                </a:solidFill>
              </a:rPr>
              <a:t>  .</a:t>
            </a:r>
          </a:p>
          <a:p>
            <a:pPr algn="ctr" eaLnBrk="1" hangingPunct="1"/>
            <a:r>
              <a:rPr lang="en-US" altLang="en-US" sz="2000" dirty="0" err="1">
                <a:solidFill>
                  <a:srgbClr val="FF3300"/>
                </a:solidFill>
              </a:rPr>
              <a:t>Chọn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chữ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cái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đặt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trước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kết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quả</a:t>
            </a:r>
            <a:r>
              <a:rPr lang="en-US" altLang="en-US" sz="2000" dirty="0">
                <a:solidFill>
                  <a:srgbClr val="FF3300"/>
                </a:solidFill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</a:rPr>
              <a:t>đúng</a:t>
            </a:r>
            <a:r>
              <a:rPr lang="en-US" altLang="en-US" sz="2000" dirty="0">
                <a:solidFill>
                  <a:srgbClr val="FF3300"/>
                </a:solidFill>
              </a:rPr>
              <a:t>.</a:t>
            </a:r>
          </a:p>
          <a:p>
            <a:pPr algn="ctr" eaLnBrk="1" hangingPunct="1"/>
            <a:r>
              <a:rPr lang="en-US" altLang="en-US" sz="2400" dirty="0">
                <a:solidFill>
                  <a:srgbClr val="0000FF"/>
                </a:solidFill>
              </a:rPr>
              <a:t>     </a:t>
            </a:r>
          </a:p>
        </p:txBody>
      </p:sp>
      <p:sp>
        <p:nvSpPr>
          <p:cNvPr id="10259" name="Rectangle 42">
            <a:extLst>
              <a:ext uri="{FF2B5EF4-FFF2-40B4-BE49-F238E27FC236}">
                <a16:creationId xmlns:a16="http://schemas.microsoft.com/office/drawing/2014/main" xmlns="" id="{9EBEFBF0-6EFD-4673-BD05-A1643C60C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86000"/>
            <a:ext cx="3295650" cy="4381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</a:rPr>
              <a:t>8 kg 532 g  = 8,532 kg </a:t>
            </a:r>
          </a:p>
        </p:txBody>
      </p:sp>
      <p:sp>
        <p:nvSpPr>
          <p:cNvPr id="10260" name="Rectangle 43">
            <a:extLst>
              <a:ext uri="{FF2B5EF4-FFF2-40B4-BE49-F238E27FC236}">
                <a16:creationId xmlns:a16="http://schemas.microsoft.com/office/drawing/2014/main" xmlns="" id="{24C6F865-3A09-4D4C-A54B-0467F02D5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28850"/>
            <a:ext cx="304800" cy="381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</a:rPr>
              <a:t>A.</a:t>
            </a:r>
          </a:p>
        </p:txBody>
      </p:sp>
      <p:sp>
        <p:nvSpPr>
          <p:cNvPr id="29752" name="Oval 56">
            <a:extLst>
              <a:ext uri="{FF2B5EF4-FFF2-40B4-BE49-F238E27FC236}">
                <a16:creationId xmlns:a16="http://schemas.microsoft.com/office/drawing/2014/main" xmlns="" id="{8A44103F-4D60-4AA0-AE30-0DFAA5E68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29753" name="Oval 57">
            <a:extLst>
              <a:ext uri="{FF2B5EF4-FFF2-40B4-BE49-F238E27FC236}">
                <a16:creationId xmlns:a16="http://schemas.microsoft.com/office/drawing/2014/main" xmlns="" id="{E27CBFAF-E5B2-4AC8-B971-9314A474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29754" name="Oval 58">
            <a:extLst>
              <a:ext uri="{FF2B5EF4-FFF2-40B4-BE49-F238E27FC236}">
                <a16:creationId xmlns:a16="http://schemas.microsoft.com/office/drawing/2014/main" xmlns="" id="{7CF8600A-A9C1-427E-8617-F4FC2F22F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29755" name="Oval 59">
            <a:extLst>
              <a:ext uri="{FF2B5EF4-FFF2-40B4-BE49-F238E27FC236}">
                <a16:creationId xmlns:a16="http://schemas.microsoft.com/office/drawing/2014/main" xmlns="" id="{2BC5A806-30D5-4220-B4F8-6F8C73CA2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29756" name="Oval 60">
            <a:extLst>
              <a:ext uri="{FF2B5EF4-FFF2-40B4-BE49-F238E27FC236}">
                <a16:creationId xmlns:a16="http://schemas.microsoft.com/office/drawing/2014/main" xmlns="" id="{ED17EFCD-5AD2-43D7-817D-BCCE1C674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9757" name="Oval 61">
            <a:extLst>
              <a:ext uri="{FF2B5EF4-FFF2-40B4-BE49-F238E27FC236}">
                <a16:creationId xmlns:a16="http://schemas.microsoft.com/office/drawing/2014/main" xmlns="" id="{5F038F67-C814-47AC-8EC7-59B2348CF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9758" name="Oval 62">
            <a:extLst>
              <a:ext uri="{FF2B5EF4-FFF2-40B4-BE49-F238E27FC236}">
                <a16:creationId xmlns:a16="http://schemas.microsoft.com/office/drawing/2014/main" xmlns="" id="{0E13E84E-59D0-4C56-8583-FAFE53C6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9759" name="Oval 63">
            <a:extLst>
              <a:ext uri="{FF2B5EF4-FFF2-40B4-BE49-F238E27FC236}">
                <a16:creationId xmlns:a16="http://schemas.microsoft.com/office/drawing/2014/main" xmlns="" id="{B472C093-D90C-4757-A9A9-BB47DBD2F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9760" name="Oval 64">
            <a:extLst>
              <a:ext uri="{FF2B5EF4-FFF2-40B4-BE49-F238E27FC236}">
                <a16:creationId xmlns:a16="http://schemas.microsoft.com/office/drawing/2014/main" xmlns="" id="{8F062E98-CA69-4363-AB3E-C5C5317B6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9761" name="Oval 65">
            <a:extLst>
              <a:ext uri="{FF2B5EF4-FFF2-40B4-BE49-F238E27FC236}">
                <a16:creationId xmlns:a16="http://schemas.microsoft.com/office/drawing/2014/main" xmlns="" id="{37174F40-AD77-4799-A027-BA90AA3E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9762" name="Oval 66">
            <a:extLst>
              <a:ext uri="{FF2B5EF4-FFF2-40B4-BE49-F238E27FC236}">
                <a16:creationId xmlns:a16="http://schemas.microsoft.com/office/drawing/2014/main" xmlns="" id="{0C53654A-181A-408C-AA00-C4FC39D89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58775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0272" name="Rectangle 67">
            <a:extLst>
              <a:ext uri="{FF2B5EF4-FFF2-40B4-BE49-F238E27FC236}">
                <a16:creationId xmlns:a16="http://schemas.microsoft.com/office/drawing/2014/main" xmlns="" id="{3F9BD7FA-E7CE-4DDE-BFBE-2C5654D9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971800"/>
            <a:ext cx="3295650" cy="4381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B.</a:t>
            </a:r>
            <a:r>
              <a:rPr lang="en-US" altLang="en-US" sz="2800" b="1">
                <a:solidFill>
                  <a:srgbClr val="0000FF"/>
                </a:solidFill>
              </a:rPr>
              <a:t>  </a:t>
            </a:r>
            <a:r>
              <a:rPr lang="en-US" altLang="en-US" sz="2400">
                <a:solidFill>
                  <a:srgbClr val="0000FF"/>
                </a:solidFill>
              </a:rPr>
              <a:t>8 kg 532 g  = 85,32 kg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73" name="Rectangle 68">
            <a:extLst>
              <a:ext uri="{FF2B5EF4-FFF2-40B4-BE49-F238E27FC236}">
                <a16:creationId xmlns:a16="http://schemas.microsoft.com/office/drawing/2014/main" xmlns="" id="{E19985C0-E3E1-41E0-A582-1E7C4D19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3657600"/>
            <a:ext cx="4171950" cy="3619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C.</a:t>
            </a:r>
            <a:r>
              <a:rPr lang="en-US" altLang="en-US" sz="2800" b="1">
                <a:solidFill>
                  <a:srgbClr val="0000FF"/>
                </a:solidFill>
              </a:rPr>
              <a:t>   </a:t>
            </a:r>
            <a:r>
              <a:rPr lang="en-US" altLang="en-US" sz="2400">
                <a:solidFill>
                  <a:srgbClr val="0000FF"/>
                </a:solidFill>
              </a:rPr>
              <a:t>8 kg 532 g  = 0,8532 kg </a:t>
            </a:r>
          </a:p>
        </p:txBody>
      </p:sp>
      <p:sp>
        <p:nvSpPr>
          <p:cNvPr id="10274" name="Rectangle 69">
            <a:extLst>
              <a:ext uri="{FF2B5EF4-FFF2-40B4-BE49-F238E27FC236}">
                <a16:creationId xmlns:a16="http://schemas.microsoft.com/office/drawing/2014/main" xmlns="" id="{AA7B5E90-A7EA-4484-AB06-65D3ADF9B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727200"/>
            <a:ext cx="4341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3300"/>
                </a:solidFill>
              </a:rPr>
              <a:t>Chọn chữ cái đặt trước kết quả đúng</a:t>
            </a:r>
          </a:p>
        </p:txBody>
      </p:sp>
      <p:sp>
        <p:nvSpPr>
          <p:cNvPr id="10275" name="Rectangle 70">
            <a:extLst>
              <a:ext uri="{FF2B5EF4-FFF2-40B4-BE49-F238E27FC236}">
                <a16:creationId xmlns:a16="http://schemas.microsoft.com/office/drawing/2014/main" xmlns="" id="{9F799E1C-5998-4C5E-86BD-83C18801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2209800"/>
            <a:ext cx="3997325" cy="4381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A.</a:t>
            </a:r>
            <a:r>
              <a:rPr lang="en-US" altLang="en-US"/>
              <a:t>  </a:t>
            </a:r>
            <a:r>
              <a:rPr lang="en-US" altLang="en-US" sz="2400">
                <a:solidFill>
                  <a:srgbClr val="0000FF"/>
                </a:solidFill>
              </a:rPr>
              <a:t>10 tấn 15 kg = 10,15 kg </a:t>
            </a:r>
          </a:p>
        </p:txBody>
      </p:sp>
      <p:sp>
        <p:nvSpPr>
          <p:cNvPr id="10276" name="Rectangle 71">
            <a:extLst>
              <a:ext uri="{FF2B5EF4-FFF2-40B4-BE49-F238E27FC236}">
                <a16:creationId xmlns:a16="http://schemas.microsoft.com/office/drawing/2014/main" xmlns="" id="{C32BAD18-F875-4810-AFFE-D1631A72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3473450" cy="466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10 tấn15 kg = 10,015  kg </a:t>
            </a:r>
          </a:p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77" name="Rectangle 73">
            <a:extLst>
              <a:ext uri="{FF2B5EF4-FFF2-40B4-BE49-F238E27FC236}">
                <a16:creationId xmlns:a16="http://schemas.microsoft.com/office/drawing/2014/main" xmlns="" id="{A2D0FCF3-7CB0-4FE7-B7CA-1A1DC4F3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10200"/>
            <a:ext cx="2209800" cy="2857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>
                <a:solidFill>
                  <a:srgbClr val="0000FF"/>
                </a:solidFill>
              </a:rPr>
              <a:t>B</a:t>
            </a:r>
            <a:r>
              <a:rPr lang="en-US" altLang="en-US" sz="3200" b="1">
                <a:solidFill>
                  <a:srgbClr val="0000FF"/>
                </a:solidFill>
              </a:rPr>
              <a:t>.</a:t>
            </a:r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en-US" altLang="en-US" sz="2800">
                <a:solidFill>
                  <a:srgbClr val="0000FF"/>
                </a:solidFill>
              </a:rPr>
              <a:t>   </a:t>
            </a:r>
            <a:r>
              <a:rPr lang="en-US" altLang="en-US" sz="2400">
                <a:solidFill>
                  <a:srgbClr val="0000FF"/>
                </a:solidFill>
              </a:rPr>
              <a:t>423,51 </a:t>
            </a:r>
          </a:p>
        </p:txBody>
      </p:sp>
      <p:sp>
        <p:nvSpPr>
          <p:cNvPr id="10278" name="Rectangle 74">
            <a:extLst>
              <a:ext uri="{FF2B5EF4-FFF2-40B4-BE49-F238E27FC236}">
                <a16:creationId xmlns:a16="http://schemas.microsoft.com/office/drawing/2014/main" xmlns="" id="{50F792DA-E8F5-4807-93B9-CE8D87D0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5419725"/>
            <a:ext cx="2038350" cy="29527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>
                <a:solidFill>
                  <a:srgbClr val="0000FF"/>
                </a:solidFill>
              </a:rPr>
              <a:t>A</a:t>
            </a:r>
            <a:r>
              <a:rPr lang="en-US" altLang="en-US" sz="2400" b="1">
                <a:solidFill>
                  <a:srgbClr val="0000FF"/>
                </a:solidFill>
              </a:rPr>
              <a:t>. </a:t>
            </a:r>
            <a:r>
              <a:rPr lang="en-US" altLang="en-US" sz="2400">
                <a:solidFill>
                  <a:srgbClr val="0000FF"/>
                </a:solidFill>
              </a:rPr>
              <a:t>   512,34 </a:t>
            </a:r>
          </a:p>
        </p:txBody>
      </p:sp>
      <p:sp>
        <p:nvSpPr>
          <p:cNvPr id="10279" name="Rectangle 75">
            <a:extLst>
              <a:ext uri="{FF2B5EF4-FFF2-40B4-BE49-F238E27FC236}">
                <a16:creationId xmlns:a16="http://schemas.microsoft.com/office/drawing/2014/main" xmlns="" id="{1955C3FE-94B5-435A-8A8F-A3886924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6042025"/>
            <a:ext cx="1295400" cy="482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423,15 </a:t>
            </a:r>
          </a:p>
        </p:txBody>
      </p:sp>
      <p:sp>
        <p:nvSpPr>
          <p:cNvPr id="10280" name="Text Box 76">
            <a:extLst>
              <a:ext uri="{FF2B5EF4-FFF2-40B4-BE49-F238E27FC236}">
                <a16:creationId xmlns:a16="http://schemas.microsoft.com/office/drawing/2014/main" xmlns="" id="{8DD7CABC-400E-431F-B47B-C003A7A31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594518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C</a:t>
            </a:r>
            <a:r>
              <a:rPr lang="en-US" altLang="en-US" sz="32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81" name="Rectangle 77">
            <a:extLst>
              <a:ext uri="{FF2B5EF4-FFF2-40B4-BE49-F238E27FC236}">
                <a16:creationId xmlns:a16="http://schemas.microsoft.com/office/drawing/2014/main" xmlns="" id="{8BDF6B35-5798-4364-B354-A6193FB1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38725"/>
            <a:ext cx="41148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</a:rPr>
              <a:t>1,85 kg ;    3,6 kg ;   3000 g.       </a:t>
            </a:r>
          </a:p>
        </p:txBody>
      </p:sp>
      <p:sp>
        <p:nvSpPr>
          <p:cNvPr id="10282" name="Rectangle 78">
            <a:extLst>
              <a:ext uri="{FF2B5EF4-FFF2-40B4-BE49-F238E27FC236}">
                <a16:creationId xmlns:a16="http://schemas.microsoft.com/office/drawing/2014/main" xmlns="" id="{C3C829B9-8641-4D25-82B4-0B14C98A6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" y="5780088"/>
            <a:ext cx="2057400" cy="2428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A.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</a:rPr>
              <a:t>   Con gà</a:t>
            </a:r>
          </a:p>
        </p:txBody>
      </p:sp>
      <p:sp>
        <p:nvSpPr>
          <p:cNvPr id="10283" name="Text Box 80">
            <a:extLst>
              <a:ext uri="{FF2B5EF4-FFF2-40B4-BE49-F238E27FC236}">
                <a16:creationId xmlns:a16="http://schemas.microsoft.com/office/drawing/2014/main" xmlns="" id="{EEB3125E-870E-419D-B40E-B43548189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5624513"/>
            <a:ext cx="2085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 C. </a:t>
            </a:r>
            <a:r>
              <a:rPr lang="en-US" altLang="en-US" sz="2400">
                <a:solidFill>
                  <a:srgbClr val="0000FF"/>
                </a:solidFill>
              </a:rPr>
              <a:t>Con thỏ</a:t>
            </a:r>
          </a:p>
        </p:txBody>
      </p:sp>
      <p:pic>
        <p:nvPicPr>
          <p:cNvPr id="29778" name="Picture 82">
            <a:extLst>
              <a:ext uri="{FF2B5EF4-FFF2-40B4-BE49-F238E27FC236}">
                <a16:creationId xmlns:a16="http://schemas.microsoft.com/office/drawing/2014/main" xmlns="" id="{18956392-2EDD-4246-91F4-B8F9C4FA1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-14289" y="1637966"/>
            <a:ext cx="455295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79" name="Rectangle 83">
            <a:extLst>
              <a:ext uri="{FF2B5EF4-FFF2-40B4-BE49-F238E27FC236}">
                <a16:creationId xmlns:a16="http://schemas.microsoft.com/office/drawing/2014/main" xmlns="" id="{B8FB6A9A-891A-4D44-A86F-8B216A693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2497138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1</a:t>
            </a:r>
            <a:endParaRPr lang="en-US" altLang="en-US"/>
          </a:p>
        </p:txBody>
      </p:sp>
      <p:pic>
        <p:nvPicPr>
          <p:cNvPr id="29780" name="Picture 84">
            <a:extLst>
              <a:ext uri="{FF2B5EF4-FFF2-40B4-BE49-F238E27FC236}">
                <a16:creationId xmlns:a16="http://schemas.microsoft.com/office/drawing/2014/main" xmlns="" id="{FA9AB48B-577F-4BB1-82CC-1C13D523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-28576" y="4257675"/>
            <a:ext cx="4572001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>
            <a:extLst>
              <a:ext uri="{FF2B5EF4-FFF2-40B4-BE49-F238E27FC236}">
                <a16:creationId xmlns:a16="http://schemas.microsoft.com/office/drawing/2014/main" xmlns="" id="{3C555301-3091-4A1B-963C-0F7960C9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0927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2</a:t>
            </a:r>
            <a:endParaRPr lang="en-US" altLang="en-US"/>
          </a:p>
        </p:txBody>
      </p:sp>
      <p:pic>
        <p:nvPicPr>
          <p:cNvPr id="29782" name="Picture 86">
            <a:extLst>
              <a:ext uri="{FF2B5EF4-FFF2-40B4-BE49-F238E27FC236}">
                <a16:creationId xmlns:a16="http://schemas.microsoft.com/office/drawing/2014/main" xmlns="" id="{66691771-C17F-4999-82BA-F2C288CF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587124" y="1651167"/>
            <a:ext cx="4603750" cy="2590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3" name="Rectangle 87">
            <a:extLst>
              <a:ext uri="{FF2B5EF4-FFF2-40B4-BE49-F238E27FC236}">
                <a16:creationId xmlns:a16="http://schemas.microsoft.com/office/drawing/2014/main" xmlns="" id="{767475D2-43C2-4048-9A9E-B77F8CDEE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544763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3</a:t>
            </a:r>
            <a:endParaRPr lang="en-US" altLang="en-US"/>
          </a:p>
        </p:txBody>
      </p:sp>
      <p:pic>
        <p:nvPicPr>
          <p:cNvPr id="29784" name="Picture 88">
            <a:extLst>
              <a:ext uri="{FF2B5EF4-FFF2-40B4-BE49-F238E27FC236}">
                <a16:creationId xmlns:a16="http://schemas.microsoft.com/office/drawing/2014/main" xmlns="" id="{5779D805-2234-4EEF-B7BA-62F785CF3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602579" y="4224338"/>
            <a:ext cx="4581525" cy="2590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5" name="Rectangle 89">
            <a:extLst>
              <a:ext uri="{FF2B5EF4-FFF2-40B4-BE49-F238E27FC236}">
                <a16:creationId xmlns:a16="http://schemas.microsoft.com/office/drawing/2014/main" xmlns="" id="{995BDE34-38F6-4E8A-AE25-D6FC47EC3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5162550"/>
            <a:ext cx="830262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3300"/>
                </a:solidFill>
              </a:rPr>
              <a:t>4</a:t>
            </a:r>
            <a:endParaRPr lang="en-US" altLang="en-US"/>
          </a:p>
        </p:txBody>
      </p:sp>
      <p:sp>
        <p:nvSpPr>
          <p:cNvPr id="29741" name="Oval 45">
            <a:extLst>
              <a:ext uri="{FF2B5EF4-FFF2-40B4-BE49-F238E27FC236}">
                <a16:creationId xmlns:a16="http://schemas.microsoft.com/office/drawing/2014/main" xmlns="" id="{8F160E4B-AC8A-4960-B778-DDC2FF579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66675"/>
            <a:ext cx="3886200" cy="14478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FF0000"/>
                </a:solidFill>
              </a:rPr>
              <a:t>Ô CỬA BÍ MẬT</a:t>
            </a:r>
            <a:endParaRPr lang="en-US" altLang="en-US" sz="2400" b="1" i="1"/>
          </a:p>
        </p:txBody>
      </p:sp>
      <p:pic>
        <p:nvPicPr>
          <p:cNvPr id="10293" name="Picture 96">
            <a:extLst>
              <a:ext uri="{FF2B5EF4-FFF2-40B4-BE49-F238E27FC236}">
                <a16:creationId xmlns:a16="http://schemas.microsoft.com/office/drawing/2014/main" xmlns="" id="{87010F44-7E80-4AF9-8595-7389140286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5652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4" name="Picture 97">
            <a:extLst>
              <a:ext uri="{FF2B5EF4-FFF2-40B4-BE49-F238E27FC236}">
                <a16:creationId xmlns:a16="http://schemas.microsoft.com/office/drawing/2014/main" xmlns="" id="{50F27066-C6F1-492D-ABD1-42656A8646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5" name="Picture 99">
            <a:extLst>
              <a:ext uri="{FF2B5EF4-FFF2-40B4-BE49-F238E27FC236}">
                <a16:creationId xmlns:a16="http://schemas.microsoft.com/office/drawing/2014/main" xmlns="" id="{631CC3FA-5D19-45E6-B943-0E46EDED71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-3175"/>
            <a:ext cx="76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6" name="Picture 100">
            <a:extLst>
              <a:ext uri="{FF2B5EF4-FFF2-40B4-BE49-F238E27FC236}">
                <a16:creationId xmlns:a16="http://schemas.microsoft.com/office/drawing/2014/main" xmlns="" id="{951E52C9-8D90-4586-A9B4-9A2EEF11B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800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9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5" dur="20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7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7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9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1" dur="20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9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7" dur="20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9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9" dur="20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3" dur="20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85"/>
                  </p:tgtEl>
                </p:cond>
              </p:nextCondLst>
            </p:seq>
          </p:childTnLst>
        </p:cTn>
      </p:par>
    </p:tnLst>
    <p:bldLst>
      <p:bldP spid="29752" grpId="0" animBg="1"/>
      <p:bldP spid="29753" grpId="0" animBg="1"/>
      <p:bldP spid="29754" grpId="0" animBg="1"/>
      <p:bldP spid="29755" grpId="0" animBg="1"/>
      <p:bldP spid="29756" grpId="0" animBg="1"/>
      <p:bldP spid="29757" grpId="0" animBg="1"/>
      <p:bldP spid="29758" grpId="0" animBg="1"/>
      <p:bldP spid="29759" grpId="0" animBg="1"/>
      <p:bldP spid="29760" grpId="0" animBg="1"/>
      <p:bldP spid="29761" grpId="0" animBg="1"/>
      <p:bldP spid="29762" grpId="0" animBg="1"/>
      <p:bldP spid="29779" grpId="0" animBg="1"/>
      <p:bldP spid="29779" grpId="1" animBg="1"/>
      <p:bldP spid="29781" grpId="0" animBg="1"/>
      <p:bldP spid="29781" grpId="1" animBg="1"/>
      <p:bldP spid="29783" grpId="0" animBg="1"/>
      <p:bldP spid="29783" grpId="1" animBg="1"/>
      <p:bldP spid="29785" grpId="0" animBg="1"/>
      <p:bldP spid="29785" grpId="1" animBg="1"/>
      <p:bldP spid="2974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792</Words>
  <Application>Microsoft Office PowerPoint</Application>
  <PresentationFormat>On-screen Show (4:3)</PresentationFormat>
  <Paragraphs>211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Amazone</vt:lpstr>
      <vt:lpstr>Arial</vt:lpstr>
      <vt:lpstr>BrushScript</vt:lpstr>
      <vt:lpstr>Calibri</vt:lpstr>
      <vt:lpstr>等线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 DO VAN QUA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 ngày 22  tháng 10 năm 2008</dc:title>
  <dc:creator>Pham Gia</dc:creator>
  <cp:lastModifiedBy>THIENPHUC</cp:lastModifiedBy>
  <cp:revision>136</cp:revision>
  <dcterms:created xsi:type="dcterms:W3CDTF">2008-10-08T04:21:34Z</dcterms:created>
  <dcterms:modified xsi:type="dcterms:W3CDTF">2021-11-09T11:16:23Z</dcterms:modified>
</cp:coreProperties>
</file>